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8" r:id="rId4"/>
    <p:sldId id="261" r:id="rId5"/>
    <p:sldId id="260" r:id="rId6"/>
    <p:sldId id="257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?><Relationships xmlns="http://schemas.openxmlformats.org/package/2006/relationships"><Relationship Target="slides/slide7.xml" Type="http://schemas.openxmlformats.org/officeDocument/2006/relationships/slide" Id="rId8"></Relationship><Relationship Target="slides/slide12.xml" Type="http://schemas.openxmlformats.org/officeDocument/2006/relationships/slide" Id="rId13"></Relationship><Relationship Target="theme/theme1.xml" Type="http://schemas.openxmlformats.org/officeDocument/2006/relationships/theme" Id="rId18"></Relationship><Relationship Target="slides/slide2.xml" Type="http://schemas.openxmlformats.org/officeDocument/2006/relationships/slide" Id="rId3"></Relationship><Relationship Target="slides/slide6.xml" Type="http://schemas.openxmlformats.org/officeDocument/2006/relationships/slide" Id="rId7"></Relationship><Relationship Target="slides/slide11.xml" Type="http://schemas.openxmlformats.org/officeDocument/2006/relationships/slide" Id="rId12"></Relationship><Relationship Target="viewProps.xml" Type="http://schemas.openxmlformats.org/officeDocument/2006/relationships/viewProps" Id="rId17"></Relationship><Relationship Target="slides/slide1.xml" Type="http://schemas.openxmlformats.org/officeDocument/2006/relationships/slide" Id="rId2"></Relationship><Relationship Target="presProps.xml" Type="http://schemas.openxmlformats.org/officeDocument/2006/relationships/presProps" Id="rId16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slides/slide10.xml" Type="http://schemas.openxmlformats.org/officeDocument/2006/relationships/slide" Id="rId11"></Relationship><Relationship Target="slides/slide4.xml" Type="http://schemas.openxmlformats.org/officeDocument/2006/relationships/slide" Id="rId5"></Relationship><Relationship Target="slides/slide14.xml" Type="http://schemas.openxmlformats.org/officeDocument/2006/relationships/slide" Id="rId15"></Relationship><Relationship Target="slides/slide9.xml" Type="http://schemas.openxmlformats.org/officeDocument/2006/relationships/slide" Id="rId10"></Relationship><Relationship Target="tableStyles.xml" Type="http://schemas.openxmlformats.org/officeDocument/2006/relationships/tableStyles" Id="rId19"></Relationship><Relationship Target="slides/slide3.xml" Type="http://schemas.openxmlformats.org/officeDocument/2006/relationships/slide" Id="rId4"></Relationship><Relationship Target="slides/slide8.xml" Type="http://schemas.openxmlformats.org/officeDocument/2006/relationships/slide" Id="rId9"></Relationship><Relationship Target="slides/slide13.xml" Type="http://schemas.openxmlformats.org/officeDocument/2006/relationships/slide" Id="rId14"></Relationship></Relationship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_rels/slide10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1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3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6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8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9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Interviewing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Closing 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H</a:t>
            </a:r>
            <a:r>
              <a:rPr lang="en-US" b="1" dirty="0" smtClean="0"/>
              <a:t>appens </a:t>
            </a:r>
            <a:r>
              <a:rPr lang="en-US" b="1" dirty="0" smtClean="0"/>
              <a:t>when the interviewer </a:t>
            </a:r>
            <a:r>
              <a:rPr lang="en-US" b="1" dirty="0" smtClean="0"/>
              <a:t>begins </a:t>
            </a:r>
            <a:r>
              <a:rPr lang="en-US" dirty="0" smtClean="0"/>
              <a:t>summarizing </a:t>
            </a:r>
            <a:r>
              <a:rPr lang="en-US" dirty="0" smtClean="0"/>
              <a:t>what has been said and clarifying </a:t>
            </a:r>
            <a:r>
              <a:rPr lang="en-US" dirty="0" smtClean="0"/>
              <a:t>certain aspects </a:t>
            </a:r>
            <a:r>
              <a:rPr lang="en-US" dirty="0" smtClean="0"/>
              <a:t>of the interview.</a:t>
            </a:r>
          </a:p>
          <a:p>
            <a:r>
              <a:rPr lang="en-US" dirty="0" smtClean="0"/>
              <a:t>1. It is crucial that you express your interest in </a:t>
            </a:r>
            <a:r>
              <a:rPr lang="en-US" dirty="0" smtClean="0"/>
              <a:t>the position </a:t>
            </a:r>
            <a:r>
              <a:rPr lang="en-US" dirty="0" smtClean="0"/>
              <a:t>at this time.</a:t>
            </a:r>
          </a:p>
          <a:p>
            <a:r>
              <a:rPr lang="en-US" dirty="0" smtClean="0"/>
              <a:t>2. It is also important that you review the points </a:t>
            </a:r>
            <a:r>
              <a:rPr lang="en-US" dirty="0" smtClean="0"/>
              <a:t>you’ve made</a:t>
            </a:r>
            <a:r>
              <a:rPr lang="en-US" dirty="0" smtClean="0"/>
              <a:t>, especially about how you are </a:t>
            </a:r>
            <a:r>
              <a:rPr lang="en-US" dirty="0" smtClean="0"/>
              <a:t>uniquely qualified </a:t>
            </a:r>
            <a:r>
              <a:rPr lang="en-US" dirty="0" smtClean="0"/>
              <a:t>for the position.</a:t>
            </a:r>
          </a:p>
          <a:p>
            <a:r>
              <a:rPr lang="en-US" dirty="0" smtClean="0"/>
              <a:t>3. If you have relevant skills or experience that </a:t>
            </a:r>
            <a:r>
              <a:rPr lang="en-US" dirty="0" smtClean="0"/>
              <a:t>you have </a:t>
            </a:r>
            <a:r>
              <a:rPr lang="en-US" dirty="0" smtClean="0"/>
              <a:t>not yet shared, do it now.</a:t>
            </a:r>
          </a:p>
          <a:p>
            <a:r>
              <a:rPr lang="en-US" dirty="0" smtClean="0"/>
              <a:t>4. The employer will probably explain how and </a:t>
            </a:r>
            <a:r>
              <a:rPr lang="en-US" dirty="0" smtClean="0"/>
              <a:t>when the </a:t>
            </a:r>
            <a:r>
              <a:rPr lang="en-US" dirty="0" smtClean="0"/>
              <a:t>next contact will be made and may end with</a:t>
            </a:r>
            <a:r>
              <a:rPr lang="en-US" dirty="0" smtClean="0"/>
              <a:t>, “</a:t>
            </a:r>
            <a:r>
              <a:rPr lang="en-US" dirty="0" smtClean="0"/>
              <a:t>Do you have any other questions?”</a:t>
            </a:r>
          </a:p>
          <a:p>
            <a:r>
              <a:rPr lang="en-US" dirty="0" smtClean="0"/>
              <a:t>5. Try to save at least one of your questions for </a:t>
            </a:r>
            <a:r>
              <a:rPr lang="en-US" dirty="0" smtClean="0"/>
              <a:t>the end </a:t>
            </a:r>
            <a:r>
              <a:rPr lang="en-US" dirty="0" smtClean="0"/>
              <a:t>so that you wrap-up the interview on a </a:t>
            </a:r>
            <a:r>
              <a:rPr lang="en-US" dirty="0" smtClean="0"/>
              <a:t>positive note</a:t>
            </a:r>
            <a:r>
              <a:rPr lang="en-US" dirty="0" smtClean="0"/>
              <a:t>, leaving an enthusiastic impression.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Researching the organization and the </a:t>
            </a:r>
            <a:r>
              <a:rPr lang="en-US" dirty="0" smtClean="0"/>
              <a:t>job - Find </a:t>
            </a:r>
            <a:r>
              <a:rPr lang="en-US" dirty="0" smtClean="0"/>
              <a:t>out some basic information about the organization </a:t>
            </a:r>
            <a:r>
              <a:rPr lang="en-US" dirty="0" smtClean="0"/>
              <a:t>before you </a:t>
            </a:r>
            <a:r>
              <a:rPr lang="en-US" dirty="0" smtClean="0"/>
              <a:t>go for the interview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Prepare and anticipate questions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Ethical </a:t>
            </a:r>
            <a:r>
              <a:rPr lang="en-US" dirty="0" smtClean="0"/>
              <a:t>issues -It </a:t>
            </a:r>
            <a:r>
              <a:rPr lang="en-US" dirty="0" smtClean="0"/>
              <a:t>is illegal for employers to ask questions of a personal </a:t>
            </a:r>
            <a:r>
              <a:rPr lang="en-US" dirty="0" smtClean="0"/>
              <a:t>nature prior </a:t>
            </a:r>
            <a:r>
              <a:rPr lang="en-US" dirty="0" smtClean="0"/>
              <a:t>to employment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Practice good communication </a:t>
            </a:r>
            <a:r>
              <a:rPr lang="en-US" dirty="0" smtClean="0"/>
              <a:t>skills- and consider your body language!</a:t>
            </a:r>
          </a:p>
          <a:p>
            <a:r>
              <a:rPr lang="en-US" dirty="0" smtClean="0"/>
              <a:t>Dress professionally for the interview.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20 job interviewing mistakes that candidates often make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 smtClean="0"/>
              <a:t>. Arriving late</a:t>
            </a:r>
          </a:p>
          <a:p>
            <a:r>
              <a:rPr lang="en-US" dirty="0" smtClean="0"/>
              <a:t>2</a:t>
            </a:r>
            <a:r>
              <a:rPr lang="en-US" dirty="0" smtClean="0"/>
              <a:t>. Arriving </a:t>
            </a:r>
            <a:r>
              <a:rPr lang="en-US" dirty="0" smtClean="0"/>
              <a:t>early - Check-in </a:t>
            </a:r>
            <a:r>
              <a:rPr lang="en-US" dirty="0" smtClean="0"/>
              <a:t>with the receptionist about 10 minutes ahead </a:t>
            </a:r>
            <a:r>
              <a:rPr lang="en-US" dirty="0" smtClean="0"/>
              <a:t>of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Dressing wrong</a:t>
            </a:r>
          </a:p>
          <a:p>
            <a:r>
              <a:rPr lang="en-US" dirty="0" smtClean="0"/>
              <a:t>4</a:t>
            </a:r>
            <a:r>
              <a:rPr lang="en-US" dirty="0" smtClean="0"/>
              <a:t>. Dressing in a rush</a:t>
            </a:r>
          </a:p>
          <a:p>
            <a:r>
              <a:rPr lang="en-US" dirty="0" smtClean="0"/>
              <a:t>5</a:t>
            </a:r>
            <a:r>
              <a:rPr lang="en-US" dirty="0" smtClean="0"/>
              <a:t>. Smoking</a:t>
            </a:r>
          </a:p>
          <a:p>
            <a:r>
              <a:rPr lang="en-US" dirty="0" smtClean="0"/>
              <a:t>6</a:t>
            </a:r>
            <a:r>
              <a:rPr lang="en-US" dirty="0" smtClean="0"/>
              <a:t>. Drinking</a:t>
            </a:r>
          </a:p>
          <a:p>
            <a:r>
              <a:rPr lang="en-US" dirty="0" smtClean="0"/>
              <a:t>7</a:t>
            </a:r>
            <a:r>
              <a:rPr lang="en-US" dirty="0" smtClean="0"/>
              <a:t>. Chewing </a:t>
            </a:r>
            <a:r>
              <a:rPr lang="en-US" dirty="0" smtClean="0"/>
              <a:t>gum</a:t>
            </a:r>
          </a:p>
          <a:p>
            <a:r>
              <a:rPr lang="en-US" dirty="0" smtClean="0"/>
              <a:t>8. Bringing a friend of relative</a:t>
            </a:r>
            <a:endParaRPr lang="en-US" dirty="0" smtClean="0"/>
          </a:p>
          <a:p>
            <a:r>
              <a:rPr lang="en-US" dirty="0" smtClean="0"/>
              <a:t>9</a:t>
            </a:r>
            <a:r>
              <a:rPr lang="en-US" dirty="0" smtClean="0"/>
              <a:t>. Not doing all your research</a:t>
            </a:r>
          </a:p>
          <a:p>
            <a:r>
              <a:rPr lang="en-US" dirty="0" smtClean="0"/>
              <a:t>10</a:t>
            </a:r>
            <a:r>
              <a:rPr lang="en-US" dirty="0" smtClean="0"/>
              <a:t>. Skipping a dress </a:t>
            </a:r>
            <a:r>
              <a:rPr lang="en-US" dirty="0" smtClean="0"/>
              <a:t>rehearsal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11. Admitting a flaw</a:t>
            </a:r>
          </a:p>
          <a:p>
            <a:r>
              <a:rPr lang="en-US" dirty="0" smtClean="0"/>
              <a:t>12. Not knowing your own strengths</a:t>
            </a:r>
          </a:p>
          <a:p>
            <a:r>
              <a:rPr lang="en-US" dirty="0" smtClean="0"/>
              <a:t>13. Asking too many questions</a:t>
            </a:r>
          </a:p>
          <a:p>
            <a:r>
              <a:rPr lang="en-US" dirty="0" smtClean="0"/>
              <a:t>14. Not asking any questions</a:t>
            </a:r>
          </a:p>
          <a:p>
            <a:r>
              <a:rPr lang="en-US" dirty="0" smtClean="0"/>
              <a:t>15. Bad-mouthing your boss</a:t>
            </a:r>
          </a:p>
          <a:p>
            <a:r>
              <a:rPr lang="en-US" dirty="0" smtClean="0"/>
              <a:t>16. Lack of enthusiasm</a:t>
            </a:r>
          </a:p>
          <a:p>
            <a:r>
              <a:rPr lang="en-US" dirty="0" smtClean="0"/>
              <a:t>17. Poor handshake</a:t>
            </a:r>
          </a:p>
          <a:p>
            <a:r>
              <a:rPr lang="en-US" dirty="0" smtClean="0"/>
              <a:t>18. Glancing at your watch</a:t>
            </a:r>
          </a:p>
          <a:p>
            <a:r>
              <a:rPr lang="en-US" dirty="0" smtClean="0"/>
              <a:t>19. Losing your cool</a:t>
            </a:r>
          </a:p>
          <a:p>
            <a:r>
              <a:rPr lang="en-US" dirty="0" smtClean="0"/>
              <a:t>20. Following these instructions: Now that you’ve absorbed the “do’s and don’ts” of the job interview, concentrate on what a fine job you’ll do if these people have the good sense to hire you.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interview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</a:t>
            </a:r>
            <a:r>
              <a:rPr lang="en-US" dirty="0" smtClean="0"/>
              <a:t>. After your interview, assess your strengths and weaknesses</a:t>
            </a:r>
            <a:r>
              <a:rPr lang="en-US" dirty="0" smtClean="0"/>
              <a:t>. - What </a:t>
            </a:r>
            <a:r>
              <a:rPr lang="en-US" dirty="0" smtClean="0"/>
              <a:t>did you do well</a:t>
            </a:r>
            <a:r>
              <a:rPr lang="en-US" dirty="0" smtClean="0"/>
              <a:t>? </a:t>
            </a:r>
            <a:r>
              <a:rPr lang="en-US" smtClean="0"/>
              <a:t>Or What </a:t>
            </a:r>
            <a:r>
              <a:rPr lang="en-US" dirty="0" smtClean="0"/>
              <a:t>weakness do you need to overcome?</a:t>
            </a:r>
          </a:p>
          <a:p>
            <a:r>
              <a:rPr lang="en-US" dirty="0" smtClean="0"/>
              <a:t>2</a:t>
            </a:r>
            <a:r>
              <a:rPr lang="en-US" dirty="0" smtClean="0"/>
              <a:t>. Did you get the job offer</a:t>
            </a:r>
            <a:r>
              <a:rPr lang="en-US" dirty="0" smtClean="0"/>
              <a:t>? Why? or </a:t>
            </a:r>
            <a:r>
              <a:rPr lang="en-US" dirty="0" smtClean="0"/>
              <a:t>Why not?</a:t>
            </a:r>
          </a:p>
          <a:p>
            <a:r>
              <a:rPr lang="en-US" dirty="0" smtClean="0"/>
              <a:t>3. If you told the employer you would call, make sure you do.</a:t>
            </a:r>
          </a:p>
          <a:p>
            <a:r>
              <a:rPr lang="en-US" dirty="0" smtClean="0"/>
              <a:t>4</a:t>
            </a:r>
            <a:r>
              <a:rPr lang="en-US" dirty="0" smtClean="0"/>
              <a:t>. You could send the employer a follow-up letter.</a:t>
            </a:r>
          </a:p>
          <a:p>
            <a:r>
              <a:rPr lang="en-US" dirty="0" smtClean="0"/>
              <a:t>5. The letter should be sent out as soon as possible after </a:t>
            </a:r>
            <a:r>
              <a:rPr lang="en-US" dirty="0" smtClean="0"/>
              <a:t>the interview</a:t>
            </a:r>
            <a:r>
              <a:rPr lang="en-US" dirty="0" smtClean="0"/>
              <a:t>, preferably the next day.</a:t>
            </a:r>
          </a:p>
          <a:p>
            <a:r>
              <a:rPr lang="en-US" dirty="0" smtClean="0"/>
              <a:t>6. In the letter you should include positive points you forgot </a:t>
            </a:r>
            <a:r>
              <a:rPr lang="en-US" dirty="0" smtClean="0"/>
              <a:t>during the </a:t>
            </a:r>
            <a:r>
              <a:rPr lang="en-US" dirty="0" smtClean="0"/>
              <a:t>interview, thank the interviewer for his/her time </a:t>
            </a:r>
            <a:r>
              <a:rPr lang="en-US" dirty="0" smtClean="0"/>
              <a:t>and consideration</a:t>
            </a:r>
            <a:r>
              <a:rPr lang="en-US" dirty="0" smtClean="0"/>
              <a:t>, express eagerness and enthusiasm for the job</a:t>
            </a:r>
            <a:r>
              <a:rPr lang="en-US" dirty="0" smtClean="0"/>
              <a:t>, and </a:t>
            </a:r>
            <a:r>
              <a:rPr lang="en-US" dirty="0" smtClean="0"/>
              <a:t>ask for the job.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</a:t>
            </a:r>
            <a:r>
              <a:rPr lang="en-US" dirty="0" smtClean="0"/>
              <a:t>of the candidate (you):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. To obtain information about the job and the organization</a:t>
            </a:r>
          </a:p>
          <a:p>
            <a:r>
              <a:rPr lang="en-US" dirty="0" smtClean="0"/>
              <a:t>b. To determine whether the job is suitable for you </a:t>
            </a:r>
            <a:r>
              <a:rPr lang="en-US" dirty="0" smtClean="0"/>
              <a:t>and whether </a:t>
            </a:r>
            <a:r>
              <a:rPr lang="en-US" dirty="0" smtClean="0"/>
              <a:t>you want it</a:t>
            </a:r>
          </a:p>
          <a:p>
            <a:r>
              <a:rPr lang="en-US" dirty="0" smtClean="0"/>
              <a:t>c. To communicate important information about yourself</a:t>
            </a:r>
          </a:p>
          <a:p>
            <a:r>
              <a:rPr lang="en-US" dirty="0" smtClean="0"/>
              <a:t>d. To favorably impress the employer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of the interviewer: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. To promote the organization and attract the best </a:t>
            </a:r>
            <a:r>
              <a:rPr lang="en-US" dirty="0" smtClean="0"/>
              <a:t>possible candidate</a:t>
            </a:r>
            <a:endParaRPr lang="en-US" dirty="0" smtClean="0"/>
          </a:p>
          <a:p>
            <a:r>
              <a:rPr lang="en-US" dirty="0" smtClean="0"/>
              <a:t>b. To gather information about you, the candidate</a:t>
            </a:r>
          </a:p>
          <a:p>
            <a:r>
              <a:rPr lang="en-US" dirty="0" smtClean="0"/>
              <a:t>c. To assess how well the candidate’s qualifications </a:t>
            </a:r>
            <a:r>
              <a:rPr lang="en-US" dirty="0" smtClean="0"/>
              <a:t>match the </a:t>
            </a:r>
            <a:r>
              <a:rPr lang="en-US" dirty="0" smtClean="0"/>
              <a:t>job requirements</a:t>
            </a:r>
          </a:p>
          <a:p>
            <a:r>
              <a:rPr lang="en-US" dirty="0" smtClean="0"/>
              <a:t>d. To determine whether the candidate will fit in with the </a:t>
            </a:r>
            <a:r>
              <a:rPr lang="en-US" dirty="0" smtClean="0"/>
              <a:t>job organization </a:t>
            </a:r>
            <a:r>
              <a:rPr lang="en-US" dirty="0" smtClean="0"/>
              <a:t>and staff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interviews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 smtClean="0"/>
              <a:t>. Screening interview</a:t>
            </a:r>
          </a:p>
          <a:p>
            <a:r>
              <a:rPr lang="en-US" dirty="0" smtClean="0"/>
              <a:t>a. Used to quickly and efficiently eliminate </a:t>
            </a:r>
            <a:r>
              <a:rPr lang="en-US" dirty="0" smtClean="0"/>
              <a:t>unqualified candidates</a:t>
            </a:r>
            <a:endParaRPr lang="en-US" dirty="0" smtClean="0"/>
          </a:p>
          <a:p>
            <a:r>
              <a:rPr lang="en-US" dirty="0" smtClean="0"/>
              <a:t>b. Conducted by professional interviewers, recruiters, </a:t>
            </a:r>
            <a:r>
              <a:rPr lang="en-US" dirty="0" smtClean="0"/>
              <a:t>or personnel </a:t>
            </a:r>
            <a:r>
              <a:rPr lang="en-US" dirty="0" smtClean="0"/>
              <a:t>representatives seeking information </a:t>
            </a:r>
            <a:r>
              <a:rPr lang="en-US" dirty="0" smtClean="0"/>
              <a:t>regarding educational </a:t>
            </a:r>
            <a:r>
              <a:rPr lang="en-US" dirty="0" smtClean="0"/>
              <a:t>and experiential background using a </a:t>
            </a:r>
            <a:r>
              <a:rPr lang="en-US" dirty="0" smtClean="0"/>
              <a:t>highly structured </a:t>
            </a:r>
            <a:r>
              <a:rPr lang="en-US" dirty="0" smtClean="0"/>
              <a:t>question and answer format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interview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. Used after some type of screening process</a:t>
            </a:r>
          </a:p>
          <a:p>
            <a:r>
              <a:rPr lang="en-US" dirty="0" smtClean="0"/>
              <a:t>b. Usually conducted by the person who will be </a:t>
            </a:r>
            <a:r>
              <a:rPr lang="en-US" dirty="0" smtClean="0"/>
              <a:t>the candidate’s </a:t>
            </a:r>
            <a:r>
              <a:rPr lang="en-US" dirty="0" smtClean="0"/>
              <a:t>supervisor</a:t>
            </a:r>
          </a:p>
          <a:p>
            <a:r>
              <a:rPr lang="en-US" dirty="0" smtClean="0"/>
              <a:t>c. It is generally less formal and less structured than </a:t>
            </a:r>
            <a:r>
              <a:rPr lang="en-US" dirty="0" smtClean="0"/>
              <a:t>the screening </a:t>
            </a:r>
            <a:r>
              <a:rPr lang="en-US" dirty="0" smtClean="0"/>
              <a:t>interview.</a:t>
            </a:r>
          </a:p>
          <a:p>
            <a:r>
              <a:rPr lang="en-US" dirty="0" smtClean="0"/>
              <a:t>d. Questions tend to be open-ended with </a:t>
            </a:r>
            <a:r>
              <a:rPr lang="en-US" dirty="0" smtClean="0"/>
              <a:t>subsequent questions </a:t>
            </a:r>
            <a:r>
              <a:rPr lang="en-US" dirty="0" smtClean="0"/>
              <a:t>based on candidate’s responses to </a:t>
            </a:r>
            <a:r>
              <a:rPr lang="en-US" dirty="0" smtClean="0"/>
              <a:t>previous questions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formats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 smtClean="0"/>
              <a:t>One-on-one (Usual </a:t>
            </a:r>
            <a:r>
              <a:rPr lang="en-US" dirty="0" smtClean="0"/>
              <a:t>interview </a:t>
            </a:r>
            <a:r>
              <a:rPr lang="en-US" dirty="0" smtClean="0"/>
              <a:t>procedure)</a:t>
            </a:r>
          </a:p>
          <a:p>
            <a:r>
              <a:rPr lang="en-US" dirty="0" smtClean="0"/>
              <a:t>2. Board interview (</a:t>
            </a:r>
            <a:r>
              <a:rPr lang="en-US" dirty="0" smtClean="0"/>
              <a:t>Group consists of several interviewers and one </a:t>
            </a:r>
            <a:r>
              <a:rPr lang="en-US" dirty="0" smtClean="0"/>
              <a:t>candidate)</a:t>
            </a:r>
          </a:p>
          <a:p>
            <a:r>
              <a:rPr lang="en-US" dirty="0" smtClean="0"/>
              <a:t>3. </a:t>
            </a:r>
            <a:r>
              <a:rPr lang="en-US" dirty="0" smtClean="0"/>
              <a:t>Small group </a:t>
            </a:r>
            <a:r>
              <a:rPr lang="en-US" dirty="0" smtClean="0"/>
              <a:t>interview (Group </a:t>
            </a:r>
            <a:r>
              <a:rPr lang="en-US" dirty="0" smtClean="0"/>
              <a:t>consists of many candidates and one or </a:t>
            </a:r>
            <a:r>
              <a:rPr lang="en-US" dirty="0" smtClean="0"/>
              <a:t>more interviewers -  used for screening)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the interview process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 smtClean="0"/>
              <a:t>. Regardless of the style of the interviewer, the interview </a:t>
            </a:r>
            <a:r>
              <a:rPr lang="en-US" dirty="0" smtClean="0"/>
              <a:t>will progress </a:t>
            </a:r>
            <a:r>
              <a:rPr lang="en-US" dirty="0" smtClean="0"/>
              <a:t>through four basic stages: </a:t>
            </a:r>
            <a:r>
              <a:rPr lang="en-US" i="1" dirty="0" smtClean="0"/>
              <a:t>the introduction, </a:t>
            </a:r>
            <a:r>
              <a:rPr lang="en-US" i="1" dirty="0" smtClean="0"/>
              <a:t>sharing general </a:t>
            </a:r>
            <a:r>
              <a:rPr lang="en-US" i="1" dirty="0" smtClean="0"/>
              <a:t>information, narrowing the focus, and the closing</a:t>
            </a:r>
            <a:r>
              <a:rPr lang="en-US" i="1" dirty="0" smtClean="0"/>
              <a:t>.</a:t>
            </a:r>
          </a:p>
          <a:p>
            <a:r>
              <a:rPr lang="en-US" b="1" dirty="0" smtClean="0"/>
              <a:t>Introduction – begins with "small talk" initiated by </a:t>
            </a:r>
            <a:r>
              <a:rPr lang="en-US" b="1" dirty="0" smtClean="0"/>
              <a:t>the </a:t>
            </a:r>
            <a:r>
              <a:rPr lang="en-US" dirty="0" smtClean="0"/>
              <a:t>interviewer</a:t>
            </a:r>
            <a:r>
              <a:rPr lang="en-US" dirty="0" smtClean="0"/>
              <a:t>. The interviewer may ask a few </a:t>
            </a:r>
            <a:r>
              <a:rPr lang="en-US" dirty="0" smtClean="0"/>
              <a:t>casual questions </a:t>
            </a:r>
            <a:r>
              <a:rPr lang="en-US" dirty="0" smtClean="0"/>
              <a:t>or make some general remarks. The </a:t>
            </a:r>
            <a:r>
              <a:rPr lang="en-US" dirty="0" smtClean="0"/>
              <a:t>purpose is </a:t>
            </a:r>
            <a:r>
              <a:rPr lang="en-US" dirty="0" smtClean="0"/>
              <a:t>to put you at ease, establish rapport, and find </a:t>
            </a:r>
            <a:r>
              <a:rPr lang="en-US" dirty="0" smtClean="0"/>
              <a:t>a comfortable </a:t>
            </a:r>
            <a:r>
              <a:rPr lang="en-US" dirty="0" smtClean="0"/>
              <a:t>level of communication.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Sharing general information 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Starts </a:t>
            </a:r>
            <a:r>
              <a:rPr lang="en-US" b="1" dirty="0" smtClean="0"/>
              <a:t>when </a:t>
            </a:r>
            <a:r>
              <a:rPr lang="en-US" b="1" dirty="0" smtClean="0"/>
              <a:t>the </a:t>
            </a:r>
            <a:r>
              <a:rPr lang="en-US" dirty="0" smtClean="0"/>
              <a:t>interviewer </a:t>
            </a:r>
            <a:r>
              <a:rPr lang="en-US" dirty="0" smtClean="0"/>
              <a:t>shifts from small talk to general </a:t>
            </a:r>
            <a:r>
              <a:rPr lang="en-US" dirty="0" smtClean="0"/>
              <a:t>information about </a:t>
            </a:r>
            <a:r>
              <a:rPr lang="en-US" dirty="0" smtClean="0"/>
              <a:t>you, the organization, and the position.</a:t>
            </a:r>
          </a:p>
          <a:p>
            <a:r>
              <a:rPr lang="en-US" dirty="0" smtClean="0"/>
              <a:t>1. You may be asked to review your background,</a:t>
            </a:r>
          </a:p>
          <a:p>
            <a:r>
              <a:rPr lang="en-US" dirty="0" smtClean="0"/>
              <a:t>interests, and goals.</a:t>
            </a:r>
          </a:p>
          <a:p>
            <a:r>
              <a:rPr lang="en-US" dirty="0" smtClean="0"/>
              <a:t>2. The interviewer will discuss the organization and </a:t>
            </a:r>
            <a:r>
              <a:rPr lang="en-US" dirty="0" smtClean="0"/>
              <a:t>its goals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3</a:t>
            </a:r>
            <a:r>
              <a:rPr lang="en-US" dirty="0" smtClean="0"/>
              <a:t>. This will test your listening and speaking skills </a:t>
            </a:r>
            <a:r>
              <a:rPr lang="en-US" dirty="0" smtClean="0"/>
              <a:t>as well </a:t>
            </a:r>
            <a:r>
              <a:rPr lang="en-US" dirty="0" smtClean="0"/>
              <a:t>as give you additional information on which </a:t>
            </a:r>
            <a:r>
              <a:rPr lang="en-US" dirty="0" smtClean="0"/>
              <a:t>to base </a:t>
            </a:r>
            <a:r>
              <a:rPr lang="en-US" dirty="0" smtClean="0"/>
              <a:t>intelligent questions.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Narrowing the focus 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Occurs </a:t>
            </a:r>
            <a:r>
              <a:rPr lang="en-US" b="1" dirty="0" smtClean="0"/>
              <a:t>when the </a:t>
            </a:r>
            <a:r>
              <a:rPr lang="en-US" b="1" dirty="0" smtClean="0"/>
              <a:t>interviewer </a:t>
            </a:r>
            <a:r>
              <a:rPr lang="en-US" dirty="0" smtClean="0"/>
              <a:t>begins </a:t>
            </a:r>
            <a:r>
              <a:rPr lang="en-US" dirty="0" smtClean="0"/>
              <a:t>concentrating on the job and how you might fit in.</a:t>
            </a:r>
          </a:p>
          <a:p>
            <a:r>
              <a:rPr lang="en-US" dirty="0" smtClean="0"/>
              <a:t>1. You have the opportunity to expand upon your </a:t>
            </a:r>
            <a:r>
              <a:rPr lang="en-US" dirty="0" smtClean="0"/>
              <a:t>skills and </a:t>
            </a:r>
            <a:r>
              <a:rPr lang="en-US" dirty="0" smtClean="0"/>
              <a:t>to demonstrate how they apply to the </a:t>
            </a:r>
            <a:r>
              <a:rPr lang="en-US" dirty="0" smtClean="0"/>
              <a:t>job requirements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Your efforts in researching the job and </a:t>
            </a:r>
            <a:r>
              <a:rPr lang="en-US" dirty="0" smtClean="0"/>
              <a:t>the organization </a:t>
            </a:r>
            <a:r>
              <a:rPr lang="en-US" dirty="0" smtClean="0"/>
              <a:t>will pay off at this point.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972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Interviewing</vt:lpstr>
      <vt:lpstr>Goals of the candidate (you): </vt:lpstr>
      <vt:lpstr>Goals of the interviewer: </vt:lpstr>
      <vt:lpstr>Types of interviews </vt:lpstr>
      <vt:lpstr>Selection interview </vt:lpstr>
      <vt:lpstr>Interview formats </vt:lpstr>
      <vt:lpstr>Stages of the interview process </vt:lpstr>
      <vt:lpstr>Sharing general information –</vt:lpstr>
      <vt:lpstr>Narrowing the focus –</vt:lpstr>
      <vt:lpstr>Closing –</vt:lpstr>
      <vt:lpstr>Side Notes…</vt:lpstr>
      <vt:lpstr>The 20 job interviewing mistakes that candidates often make </vt:lpstr>
      <vt:lpstr>Slide 13</vt:lpstr>
      <vt:lpstr>After the interview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Interviewing</dc:title>
  <dc:creator/>
  <cp:lastModifiedBy> </cp:lastModifiedBy>
  <cp:revision>3</cp:revision>
  <dcterms:created xsi:type="dcterms:W3CDTF">2006-08-16T00:00:00Z</dcterms:created>
  <dcterms:modified xsi:type="dcterms:W3CDTF">2011-02-28T15:15:42Z</dcterms:modified>
</cp:coreProperties>
</file>