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5143500" cx="9144000"/>
  <p:notesSz cx="6858000" cy="9144000"/>
  <p:embeddedFontLst>
    <p:embeddedFont>
      <p:font typeface="Raleway"/>
      <p:regular r:id="rId14"/>
      <p:bold r:id="rId15"/>
      <p:italic r:id="rId16"/>
      <p:boldItalic r:id="rId17"/>
    </p:embeddedFont>
    <p:embeddedFont>
      <p:font typeface="Source Sans Pr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SourceSansPro-italic.fntdata"/><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font" Target="fonts/SourceSansPro-bold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Raleway-bold.fntdata"/><Relationship Id="rId14" Type="http://schemas.openxmlformats.org/officeDocument/2006/relationships/font" Target="fonts/Raleway-regular.fntdata"/><Relationship Id="rId17" Type="http://schemas.openxmlformats.org/officeDocument/2006/relationships/font" Target="fonts/Raleway-boldItalic.fntdata"/><Relationship Id="rId16" Type="http://schemas.openxmlformats.org/officeDocument/2006/relationships/font" Target="fonts/Raleway-italic.fntdata"/><Relationship Id="rId5" Type="http://schemas.openxmlformats.org/officeDocument/2006/relationships/slide" Target="slides/slide1.xml"/><Relationship Id="rId19" Type="http://schemas.openxmlformats.org/officeDocument/2006/relationships/font" Target="fonts/SourceSansPro-bold.fntdata"/><Relationship Id="rId6" Type="http://schemas.openxmlformats.org/officeDocument/2006/relationships/slide" Target="slides/slide2.xml"/><Relationship Id="rId18" Type="http://schemas.openxmlformats.org/officeDocument/2006/relationships/font" Target="fonts/SourceSansPro-regular.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g4d3596a7eb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4d3596a7e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9f17aa185_0_1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9f17aa185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9ed258a07_0_8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9ed258a07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4dbd8c6a19_0_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4dbd8c6a19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9f17aa185_0_2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9f17aa185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9f17aa185_0_3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9f17aa185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9f17aa185_0_5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9f17aa185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g4dbd8c6a19_0_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4dbd8c6a19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485875" y="264475"/>
            <a:ext cx="8183700" cy="14736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2" name="Google Shape;12;p2"/>
          <p:cNvSpPr txBox="1"/>
          <p:nvPr>
            <p:ph idx="1" type="subTitle"/>
          </p:nvPr>
        </p:nvSpPr>
        <p:spPr>
          <a:xfrm>
            <a:off x="485875" y="1738075"/>
            <a:ext cx="8183700" cy="861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7"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11"/>
          <p:cNvSpPr txBox="1"/>
          <p:nvPr>
            <p:ph hasCustomPrompt="1" type="title"/>
          </p:nvPr>
        </p:nvSpPr>
        <p:spPr>
          <a:xfrm>
            <a:off x="311700" y="743001"/>
            <a:ext cx="8520600" cy="20064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p:nvPr>
            <p:ph idx="1" type="body"/>
          </p:nvPr>
        </p:nvSpPr>
        <p:spPr>
          <a:xfrm>
            <a:off x="311700" y="2845182"/>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1600"/>
              </a:spcBef>
              <a:spcAft>
                <a:spcPts val="0"/>
              </a:spcAft>
              <a:buClr>
                <a:schemeClr val="lt1"/>
              </a:buClr>
              <a:buSzPts val="1400"/>
              <a:buChar char="○"/>
              <a:defRPr>
                <a:solidFill>
                  <a:schemeClr val="lt1"/>
                </a:solidFill>
              </a:defRPr>
            </a:lvl2pPr>
            <a:lvl3pPr indent="-317500" lvl="2" marL="1371600" algn="ctr">
              <a:spcBef>
                <a:spcPts val="1600"/>
              </a:spcBef>
              <a:spcAft>
                <a:spcPts val="0"/>
              </a:spcAft>
              <a:buClr>
                <a:schemeClr val="lt1"/>
              </a:buClr>
              <a:buSzPts val="1400"/>
              <a:buChar char="■"/>
              <a:defRPr>
                <a:solidFill>
                  <a:schemeClr val="lt1"/>
                </a:solidFill>
              </a:defRPr>
            </a:lvl3pPr>
            <a:lvl4pPr indent="-317500" lvl="3" marL="1828800" algn="ctr">
              <a:spcBef>
                <a:spcPts val="1600"/>
              </a:spcBef>
              <a:spcAft>
                <a:spcPts val="0"/>
              </a:spcAft>
              <a:buClr>
                <a:schemeClr val="lt1"/>
              </a:buClr>
              <a:buSzPts val="1400"/>
              <a:buChar char="●"/>
              <a:defRPr>
                <a:solidFill>
                  <a:schemeClr val="lt1"/>
                </a:solidFill>
              </a:defRPr>
            </a:lvl4pPr>
            <a:lvl5pPr indent="-317500" lvl="4" marL="2286000" algn="ctr">
              <a:spcBef>
                <a:spcPts val="1600"/>
              </a:spcBef>
              <a:spcAft>
                <a:spcPts val="0"/>
              </a:spcAft>
              <a:buClr>
                <a:schemeClr val="lt1"/>
              </a:buClr>
              <a:buSzPts val="1400"/>
              <a:buChar char="○"/>
              <a:defRPr>
                <a:solidFill>
                  <a:schemeClr val="lt1"/>
                </a:solidFill>
              </a:defRPr>
            </a:lvl5pPr>
            <a:lvl6pPr indent="-317500" lvl="5" marL="2743200" algn="ctr">
              <a:spcBef>
                <a:spcPts val="1600"/>
              </a:spcBef>
              <a:spcAft>
                <a:spcPts val="0"/>
              </a:spcAft>
              <a:buClr>
                <a:schemeClr val="lt1"/>
              </a:buClr>
              <a:buSzPts val="1400"/>
              <a:buChar char="■"/>
              <a:defRPr>
                <a:solidFill>
                  <a:schemeClr val="lt1"/>
                </a:solidFill>
              </a:defRPr>
            </a:lvl6pPr>
            <a:lvl7pPr indent="-317500" lvl="6" marL="3200400" algn="ctr">
              <a:spcBef>
                <a:spcPts val="1600"/>
              </a:spcBef>
              <a:spcAft>
                <a:spcPts val="0"/>
              </a:spcAft>
              <a:buClr>
                <a:schemeClr val="lt1"/>
              </a:buClr>
              <a:buSzPts val="1400"/>
              <a:buChar char="●"/>
              <a:defRPr>
                <a:solidFill>
                  <a:schemeClr val="lt1"/>
                </a:solidFill>
              </a:defRPr>
            </a:lvl7pPr>
            <a:lvl8pPr indent="-317500" lvl="7" marL="3657600" algn="ctr">
              <a:spcBef>
                <a:spcPts val="1600"/>
              </a:spcBef>
              <a:spcAft>
                <a:spcPts val="0"/>
              </a:spcAft>
              <a:buClr>
                <a:schemeClr val="lt1"/>
              </a:buClr>
              <a:buSzPts val="1400"/>
              <a:buChar char="○"/>
              <a:defRPr>
                <a:solidFill>
                  <a:schemeClr val="lt1"/>
                </a:solidFill>
              </a:defRPr>
            </a:lvl8pPr>
            <a:lvl9pPr indent="-317500" lvl="8" marL="4114800" algn="ctr">
              <a:spcBef>
                <a:spcPts val="1600"/>
              </a:spcBef>
              <a:spcAft>
                <a:spcPts val="1600"/>
              </a:spcAft>
              <a:buClr>
                <a:schemeClr val="lt1"/>
              </a:buClr>
              <a:buSzPts val="1400"/>
              <a:buChar char="■"/>
              <a:defRPr>
                <a:solidFill>
                  <a:schemeClr val="lt1"/>
                </a:solidFill>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4" name="Shape 14"/>
        <p:cNvGrpSpPr/>
        <p:nvPr/>
      </p:nvGrpSpPr>
      <p:grpSpPr>
        <a:xfrm>
          <a:off x="0" y="0"/>
          <a:ext cx="0" cy="0"/>
          <a:chOff x="0" y="0"/>
          <a:chExt cx="0" cy="0"/>
        </a:xfrm>
      </p:grpSpPr>
      <p:sp>
        <p:nvSpPr>
          <p:cNvPr id="15" name="Google Shape;15;p3"/>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3"/>
          <p:cNvSpPr txBox="1"/>
          <p:nvPr>
            <p:ph type="title"/>
          </p:nvPr>
        </p:nvSpPr>
        <p:spPr>
          <a:xfrm>
            <a:off x="485875" y="1714500"/>
            <a:ext cx="8183700" cy="785700"/>
          </a:xfrm>
          <a:prstGeom prst="rect">
            <a:avLst/>
          </a:prstGeom>
        </p:spPr>
        <p:txBody>
          <a:bodyPr anchorCtr="0" anchor="b" bIns="91425" lIns="91425" spcFirstLastPara="1" rIns="91425" wrap="square" tIns="91425">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7" name="Google Shape;17;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1" name="Google Shape;21;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Google Shape;26;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9" name="Google Shape;29;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Google Shape;3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2"/>
        </a:solidFill>
      </p:bgPr>
    </p:bg>
    <p:spTree>
      <p:nvGrpSpPr>
        <p:cNvPr id="34" name="Shape 34"/>
        <p:cNvGrpSpPr/>
        <p:nvPr/>
      </p:nvGrpSpPr>
      <p:grpSpPr>
        <a:xfrm>
          <a:off x="0" y="0"/>
          <a:ext cx="0" cy="0"/>
          <a:chOff x="0" y="0"/>
          <a:chExt cx="0" cy="0"/>
        </a:xfrm>
      </p:grpSpPr>
      <p:sp>
        <p:nvSpPr>
          <p:cNvPr id="35" name="Google Shape;35;p8"/>
          <p:cNvSpPr txBox="1"/>
          <p:nvPr>
            <p:ph type="title"/>
          </p:nvPr>
        </p:nvSpPr>
        <p:spPr>
          <a:xfrm>
            <a:off x="490250" y="526350"/>
            <a:ext cx="56040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6" name="Google Shape;36;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636800" y="80700"/>
            <a:ext cx="4426500" cy="49821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9" name="Google Shape;39;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0" name="Google Shape;40;p9"/>
          <p:cNvSpPr txBox="1"/>
          <p:nvPr>
            <p:ph type="title"/>
          </p:nvPr>
        </p:nvSpPr>
        <p:spPr>
          <a:xfrm>
            <a:off x="265500" y="1181700"/>
            <a:ext cx="4045200" cy="15336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1" name="Google Shape;41;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2" name="Google Shape;42;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3" name="Google Shape;43;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4" name="Shape 44"/>
        <p:cNvGrpSpPr/>
        <p:nvPr/>
      </p:nvGrpSpPr>
      <p:grpSpPr>
        <a:xfrm>
          <a:off x="0" y="0"/>
          <a:ext cx="0" cy="0"/>
          <a:chOff x="0" y="0"/>
          <a:chExt cx="0" cy="0"/>
        </a:xfrm>
      </p:grpSpPr>
      <p:sp>
        <p:nvSpPr>
          <p:cNvPr id="45" name="Google Shape;45;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100"/>
              <a:buNone/>
              <a:defRPr sz="2100"/>
            </a:lvl1pPr>
          </a:lstStyle>
          <a:p/>
        </p:txBody>
      </p:sp>
      <p:sp>
        <p:nvSpPr>
          <p:cNvPr id="46" name="Google Shape;46;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pl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indent="-317500" lvl="1" marL="9144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indent="-317500" lvl="2" marL="13716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indent="-317500" lvl="3" marL="18288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indent="-317500" lvl="4" marL="22860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indent="-317500" lvl="5" marL="27432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indent="-317500" lvl="6" marL="32004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indent="-317500" lvl="7" marL="36576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indent="-317500" lvl="8" marL="4114800">
              <a:lnSpc>
                <a:spcPct val="115000"/>
              </a:lnSpc>
              <a:spcBef>
                <a:spcPts val="1600"/>
              </a:spcBef>
              <a:spcAft>
                <a:spcPts val="160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park.adobe.com/video/7yrAcBZrV2d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jerzeytewksbury.wixsite.com/mainelycoffe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jpg"/><Relationship Id="rId4" Type="http://schemas.openxmlformats.org/officeDocument/2006/relationships/image" Target="../media/image1.jpg"/><Relationship Id="rId5"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7" name="Shape 57"/>
        <p:cNvGrpSpPr/>
        <p:nvPr/>
      </p:nvGrpSpPr>
      <p:grpSpPr>
        <a:xfrm>
          <a:off x="0" y="0"/>
          <a:ext cx="0" cy="0"/>
          <a:chOff x="0" y="0"/>
          <a:chExt cx="0" cy="0"/>
        </a:xfrm>
      </p:grpSpPr>
      <p:sp>
        <p:nvSpPr>
          <p:cNvPr id="58" name="Google Shape;58;p13"/>
          <p:cNvSpPr txBox="1"/>
          <p:nvPr>
            <p:ph type="ctrTitle"/>
          </p:nvPr>
        </p:nvSpPr>
        <p:spPr>
          <a:xfrm>
            <a:off x="485875" y="264475"/>
            <a:ext cx="8183700" cy="1473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6400"/>
              <a:t>Mainely Coffee</a:t>
            </a:r>
            <a:endParaRPr sz="6400"/>
          </a:p>
          <a:p>
            <a:pPr indent="0" lvl="0" marL="0" rtl="0" algn="ctr">
              <a:spcBef>
                <a:spcPts val="0"/>
              </a:spcBef>
              <a:spcAft>
                <a:spcPts val="0"/>
              </a:spcAft>
              <a:buNone/>
            </a:pPr>
            <a:r>
              <a:t/>
            </a:r>
            <a:endParaRPr sz="3000"/>
          </a:p>
        </p:txBody>
      </p:sp>
      <p:sp>
        <p:nvSpPr>
          <p:cNvPr id="59" name="Google Shape;59;p13"/>
          <p:cNvSpPr txBox="1"/>
          <p:nvPr>
            <p:ph idx="1" type="subTitle"/>
          </p:nvPr>
        </p:nvSpPr>
        <p:spPr>
          <a:xfrm>
            <a:off x="485875" y="1738075"/>
            <a:ext cx="8183700" cy="861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2400"/>
          </a:p>
          <a:p>
            <a:pPr indent="0" lvl="0" marL="0" rtl="0" algn="ctr">
              <a:spcBef>
                <a:spcPts val="0"/>
              </a:spcBef>
              <a:spcAft>
                <a:spcPts val="0"/>
              </a:spcAft>
              <a:buNone/>
            </a:pPr>
            <a:r>
              <a:t/>
            </a:r>
            <a:endParaRPr sz="2400"/>
          </a:p>
        </p:txBody>
      </p:sp>
      <p:pic>
        <p:nvPicPr>
          <p:cNvPr id="60" name="Google Shape;60;p13"/>
          <p:cNvPicPr preferRelativeResize="0"/>
          <p:nvPr/>
        </p:nvPicPr>
        <p:blipFill>
          <a:blip r:embed="rId3">
            <a:alphaModFix/>
          </a:blip>
          <a:stretch>
            <a:fillRect/>
          </a:stretch>
        </p:blipFill>
        <p:spPr>
          <a:xfrm>
            <a:off x="152400" y="2751475"/>
            <a:ext cx="3093121" cy="22396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sz="2500"/>
              <a:t>Business Pitch</a:t>
            </a:r>
            <a:endParaRPr sz="2500"/>
          </a:p>
        </p:txBody>
      </p:sp>
      <p:sp>
        <p:nvSpPr>
          <p:cNvPr id="66" name="Google Shape;66;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i="1" lang="en" u="sng">
                <a:solidFill>
                  <a:schemeClr val="hlink"/>
                </a:solidFill>
                <a:latin typeface="Calibri"/>
                <a:ea typeface="Calibri"/>
                <a:cs typeface="Calibri"/>
                <a:sym typeface="Calibri"/>
                <a:hlinkClick r:id="rId3"/>
              </a:rPr>
              <a:t>https://spark.adobe.com/video/7yrAcBZrV2dOv</a:t>
            </a:r>
            <a:endParaRPr i="1">
              <a:solidFill>
                <a:srgbClr val="999999"/>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sz="2500"/>
              <a:t>Business Summary</a:t>
            </a:r>
            <a:endParaRPr sz="2500"/>
          </a:p>
        </p:txBody>
      </p:sp>
      <p:sp>
        <p:nvSpPr>
          <p:cNvPr id="72" name="Google Shape;72;p15"/>
          <p:cNvSpPr txBox="1"/>
          <p:nvPr>
            <p:ph idx="1" type="body"/>
          </p:nvPr>
        </p:nvSpPr>
        <p:spPr>
          <a:xfrm>
            <a:off x="311700" y="950325"/>
            <a:ext cx="8520600" cy="4002300"/>
          </a:xfrm>
          <a:prstGeom prst="rect">
            <a:avLst/>
          </a:prstGeom>
        </p:spPr>
        <p:txBody>
          <a:bodyPr anchorCtr="0" anchor="t" bIns="91425" lIns="91425" spcFirstLastPara="1" rIns="91425" wrap="square" tIns="91425">
            <a:noAutofit/>
          </a:bodyPr>
          <a:lstStyle/>
          <a:p>
            <a:pPr indent="0" lvl="0" marL="0" rtl="0" algn="l">
              <a:lnSpc>
                <a:spcPct val="200000"/>
              </a:lnSpc>
              <a:spcBef>
                <a:spcPts val="0"/>
              </a:spcBef>
              <a:spcAft>
                <a:spcPts val="0"/>
              </a:spcAft>
              <a:buNone/>
            </a:pPr>
            <a:r>
              <a:rPr lang="en">
                <a:solidFill>
                  <a:srgbClr val="351C75"/>
                </a:solidFill>
                <a:latin typeface="Calibri"/>
                <a:ea typeface="Calibri"/>
                <a:cs typeface="Calibri"/>
                <a:sym typeface="Calibri"/>
              </a:rPr>
              <a:t>Mainely Coffee solves the problem of the lack of safe and indoor spaces for teens, families, and businesses in Madison to meet and socialize. </a:t>
            </a:r>
            <a:endParaRPr>
              <a:solidFill>
                <a:srgbClr val="351C75"/>
              </a:solidFill>
              <a:latin typeface="Calibri"/>
              <a:ea typeface="Calibri"/>
              <a:cs typeface="Calibri"/>
              <a:sym typeface="Calibri"/>
            </a:endParaRPr>
          </a:p>
          <a:p>
            <a:pPr indent="0" lvl="0" marL="0" rtl="0" algn="l">
              <a:lnSpc>
                <a:spcPct val="200000"/>
              </a:lnSpc>
              <a:spcBef>
                <a:spcPts val="0"/>
              </a:spcBef>
              <a:spcAft>
                <a:spcPts val="0"/>
              </a:spcAft>
              <a:buNone/>
            </a:pPr>
            <a:r>
              <a:t/>
            </a:r>
            <a:endParaRPr>
              <a:solidFill>
                <a:srgbClr val="351C75"/>
              </a:solidFill>
              <a:latin typeface="Calibri"/>
              <a:ea typeface="Calibri"/>
              <a:cs typeface="Calibri"/>
              <a:sym typeface="Calibri"/>
            </a:endParaRPr>
          </a:p>
          <a:p>
            <a:pPr indent="0" lvl="0" marL="0" rtl="0" algn="l">
              <a:spcBef>
                <a:spcPts val="0"/>
              </a:spcBef>
              <a:spcAft>
                <a:spcPts val="0"/>
              </a:spcAft>
              <a:buNone/>
            </a:pPr>
            <a:r>
              <a:rPr lang="en">
                <a:solidFill>
                  <a:srgbClr val="351C75"/>
                </a:solidFill>
                <a:latin typeface="Calibri"/>
                <a:ea typeface="Calibri"/>
                <a:cs typeface="Calibri"/>
                <a:sym typeface="Calibri"/>
              </a:rPr>
              <a:t>Our business is providing a safe indoor space for teens, families, and businesses in Madison. </a:t>
            </a:r>
            <a:endParaRPr>
              <a:solidFill>
                <a:srgbClr val="351C75"/>
              </a:solidFill>
              <a:latin typeface="Calibri"/>
              <a:ea typeface="Calibri"/>
              <a:cs typeface="Calibri"/>
              <a:sym typeface="Calibri"/>
            </a:endParaRPr>
          </a:p>
          <a:p>
            <a:pPr indent="0" lvl="0" marL="0" rtl="0" algn="l">
              <a:spcBef>
                <a:spcPts val="1600"/>
              </a:spcBef>
              <a:spcAft>
                <a:spcPts val="0"/>
              </a:spcAft>
              <a:buNone/>
            </a:pPr>
            <a:r>
              <a:t/>
            </a:r>
            <a:endParaRPr i="1">
              <a:solidFill>
                <a:srgbClr val="999999"/>
              </a:solidFill>
              <a:latin typeface="Calibri"/>
              <a:ea typeface="Calibri"/>
              <a:cs typeface="Calibri"/>
              <a:sym typeface="Calibri"/>
            </a:endParaRPr>
          </a:p>
          <a:p>
            <a:pPr indent="0" lvl="0" marL="0" rtl="0" algn="l">
              <a:spcBef>
                <a:spcPts val="1600"/>
              </a:spcBef>
              <a:spcAft>
                <a:spcPts val="1600"/>
              </a:spcAft>
              <a:buNone/>
            </a:pPr>
            <a:r>
              <a:rPr lang="en">
                <a:solidFill>
                  <a:srgbClr val="351C75"/>
                </a:solidFill>
                <a:latin typeface="Calibri"/>
                <a:ea typeface="Calibri"/>
                <a:cs typeface="Calibri"/>
                <a:sym typeface="Calibri"/>
              </a:rPr>
              <a:t>Mainely Coffee serves coffee and baked goods to Madison’s community. </a:t>
            </a:r>
            <a:endParaRPr>
              <a:solidFill>
                <a:srgbClr val="351C75"/>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sz="2500"/>
              <a:t>Market Research</a:t>
            </a:r>
            <a:endParaRPr sz="2500"/>
          </a:p>
        </p:txBody>
      </p:sp>
      <p:sp>
        <p:nvSpPr>
          <p:cNvPr id="78" name="Google Shape;78;p16"/>
          <p:cNvSpPr txBox="1"/>
          <p:nvPr>
            <p:ph idx="1" type="body"/>
          </p:nvPr>
        </p:nvSpPr>
        <p:spPr>
          <a:xfrm>
            <a:off x="367850" y="863550"/>
            <a:ext cx="8520600" cy="3416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i="1" sz="2000">
              <a:solidFill>
                <a:srgbClr val="999999"/>
              </a:solidFill>
              <a:latin typeface="Calibri"/>
              <a:ea typeface="Calibri"/>
              <a:cs typeface="Calibri"/>
              <a:sym typeface="Calibri"/>
            </a:endParaRPr>
          </a:p>
          <a:p>
            <a:pPr indent="0" lvl="0" marL="457200" rtl="0" algn="l">
              <a:lnSpc>
                <a:spcPct val="115000"/>
              </a:lnSpc>
              <a:spcBef>
                <a:spcPts val="1600"/>
              </a:spcBef>
              <a:spcAft>
                <a:spcPts val="0"/>
              </a:spcAft>
              <a:buNone/>
            </a:pPr>
            <a:r>
              <a:t/>
            </a:r>
            <a:endParaRPr i="1" sz="2200">
              <a:solidFill>
                <a:srgbClr val="999999"/>
              </a:solidFill>
              <a:latin typeface="Calibri"/>
              <a:ea typeface="Calibri"/>
              <a:cs typeface="Calibri"/>
              <a:sym typeface="Calibri"/>
            </a:endParaRPr>
          </a:p>
          <a:p>
            <a:pPr indent="0" lvl="0" marL="0" rtl="0" algn="l">
              <a:lnSpc>
                <a:spcPct val="115000"/>
              </a:lnSpc>
              <a:spcBef>
                <a:spcPts val="1600"/>
              </a:spcBef>
              <a:spcAft>
                <a:spcPts val="0"/>
              </a:spcAft>
              <a:buNone/>
            </a:pPr>
            <a:r>
              <a:t/>
            </a:r>
            <a:endParaRPr>
              <a:solidFill>
                <a:srgbClr val="999999"/>
              </a:solidFill>
              <a:latin typeface="Calibri"/>
              <a:ea typeface="Calibri"/>
              <a:cs typeface="Calibri"/>
              <a:sym typeface="Calibri"/>
            </a:endParaRPr>
          </a:p>
          <a:p>
            <a:pPr indent="0" lvl="0" marL="0" rtl="0" algn="l">
              <a:lnSpc>
                <a:spcPct val="115000"/>
              </a:lnSpc>
              <a:spcBef>
                <a:spcPts val="1600"/>
              </a:spcBef>
              <a:spcAft>
                <a:spcPts val="0"/>
              </a:spcAft>
              <a:buNone/>
            </a:pPr>
            <a:r>
              <a:rPr lang="en">
                <a:solidFill>
                  <a:srgbClr val="351C75"/>
                </a:solidFill>
                <a:latin typeface="Calibri"/>
                <a:ea typeface="Calibri"/>
                <a:cs typeface="Calibri"/>
                <a:sym typeface="Calibri"/>
              </a:rPr>
              <a:t>Because 20% of Somerset Counties population is under the age of 18 we believe that our business will thrive in Madison. </a:t>
            </a:r>
            <a:endParaRPr>
              <a:solidFill>
                <a:srgbClr val="351C75"/>
              </a:solidFill>
              <a:latin typeface="Calibri"/>
              <a:ea typeface="Calibri"/>
              <a:cs typeface="Calibri"/>
              <a:sym typeface="Calibri"/>
            </a:endParaRPr>
          </a:p>
          <a:p>
            <a:pPr indent="0" lvl="0" marL="0" rtl="0" algn="l">
              <a:lnSpc>
                <a:spcPct val="115000"/>
              </a:lnSpc>
              <a:spcBef>
                <a:spcPts val="1600"/>
              </a:spcBef>
              <a:spcAft>
                <a:spcPts val="0"/>
              </a:spcAft>
              <a:buNone/>
            </a:pPr>
            <a:r>
              <a:t/>
            </a:r>
            <a:endParaRPr i="1" sz="2000">
              <a:solidFill>
                <a:srgbClr val="999999"/>
              </a:solidFill>
              <a:latin typeface="Calibri"/>
              <a:ea typeface="Calibri"/>
              <a:cs typeface="Calibri"/>
              <a:sym typeface="Calibri"/>
            </a:endParaRPr>
          </a:p>
          <a:p>
            <a:pPr indent="0" lvl="0" marL="0" rtl="0" algn="l">
              <a:lnSpc>
                <a:spcPct val="115000"/>
              </a:lnSpc>
              <a:spcBef>
                <a:spcPts val="1600"/>
              </a:spcBef>
              <a:spcAft>
                <a:spcPts val="0"/>
              </a:spcAft>
              <a:buNone/>
            </a:pPr>
            <a:r>
              <a:rPr lang="en">
                <a:solidFill>
                  <a:srgbClr val="351C75"/>
                </a:solidFill>
                <a:latin typeface="Calibri"/>
                <a:ea typeface="Calibri"/>
                <a:cs typeface="Calibri"/>
                <a:sym typeface="Calibri"/>
              </a:rPr>
              <a:t>Unlike other chains that serve coffee, Mainely Coffee is eco friendly using only reusable cups and we partner with local companies to bring the best to Madison. </a:t>
            </a:r>
            <a:endParaRPr>
              <a:solidFill>
                <a:srgbClr val="351C75"/>
              </a:solidFill>
              <a:latin typeface="Calibri"/>
              <a:ea typeface="Calibri"/>
              <a:cs typeface="Calibri"/>
              <a:sym typeface="Calibri"/>
            </a:endParaRPr>
          </a:p>
          <a:p>
            <a:pPr indent="0" lvl="0" marL="0" rtl="0" algn="l">
              <a:lnSpc>
                <a:spcPct val="115000"/>
              </a:lnSpc>
              <a:spcBef>
                <a:spcPts val="1600"/>
              </a:spcBef>
              <a:spcAft>
                <a:spcPts val="1600"/>
              </a:spcAft>
              <a:buNone/>
            </a:pPr>
            <a:r>
              <a:t/>
            </a:r>
            <a:endParaRPr sz="1600">
              <a:solidFill>
                <a:srgbClr val="351C75"/>
              </a:solidFill>
              <a:latin typeface="Calibri"/>
              <a:ea typeface="Calibri"/>
              <a:cs typeface="Calibri"/>
              <a:sym typeface="Calibri"/>
            </a:endParaRPr>
          </a:p>
        </p:txBody>
      </p:sp>
      <p:pic>
        <p:nvPicPr>
          <p:cNvPr id="79" name="Google Shape;79;p16"/>
          <p:cNvPicPr preferRelativeResize="0"/>
          <p:nvPr/>
        </p:nvPicPr>
        <p:blipFill>
          <a:blip r:embed="rId3">
            <a:alphaModFix/>
          </a:blip>
          <a:stretch>
            <a:fillRect/>
          </a:stretch>
        </p:blipFill>
        <p:spPr>
          <a:xfrm>
            <a:off x="969450" y="1363125"/>
            <a:ext cx="5278149" cy="8949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Market Research Cont</a:t>
            </a:r>
            <a:endParaRPr/>
          </a:p>
        </p:txBody>
      </p:sp>
      <p:sp>
        <p:nvSpPr>
          <p:cNvPr id="85" name="Google Shape;85;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en">
                <a:solidFill>
                  <a:srgbClr val="351C75"/>
                </a:solidFill>
                <a:latin typeface="Calibri"/>
                <a:ea typeface="Calibri"/>
                <a:cs typeface="Calibri"/>
                <a:sym typeface="Calibri"/>
              </a:rPr>
              <a:t>Mainely Coffee will have what we call Student Hour that will run from 2pm-4pm everyday and will offer special pricing to students when they show their student ID. Not only will we have student hour we will have reusable cups that you can buy and receive discounted coffee prices when you use that cup. </a:t>
            </a:r>
            <a:endParaRPr>
              <a:solidFill>
                <a:srgbClr val="351C75"/>
              </a:solidFill>
              <a:latin typeface="Calibri"/>
              <a:ea typeface="Calibri"/>
              <a:cs typeface="Calibri"/>
              <a:sym typeface="Calibri"/>
            </a:endParaRPr>
          </a:p>
          <a:p>
            <a:pPr indent="0" lvl="0" marL="0" rtl="0" algn="l">
              <a:spcBef>
                <a:spcPts val="1600"/>
              </a:spcBef>
              <a:spcAft>
                <a:spcPts val="0"/>
              </a:spcAft>
              <a:buClr>
                <a:schemeClr val="dk2"/>
              </a:buClr>
              <a:buSzPts val="1100"/>
              <a:buFont typeface="Arial"/>
              <a:buNone/>
            </a:pPr>
            <a:r>
              <a:rPr lang="en">
                <a:solidFill>
                  <a:srgbClr val="351C75"/>
                </a:solidFill>
                <a:latin typeface="Calibri"/>
                <a:ea typeface="Calibri"/>
                <a:cs typeface="Calibri"/>
                <a:sym typeface="Calibri"/>
              </a:rPr>
              <a:t>According to US News, Americans spend $2.70 each day on coffee, so our prices are on point. And foodandwine.com says that 62% of adults in the United States. </a:t>
            </a:r>
            <a:endParaRPr>
              <a:solidFill>
                <a:srgbClr val="351C75"/>
              </a:solidFill>
              <a:latin typeface="Calibri"/>
              <a:ea typeface="Calibri"/>
              <a:cs typeface="Calibri"/>
              <a:sym typeface="Calibri"/>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sz="2500"/>
              <a:t>Marketing Strategy</a:t>
            </a:r>
            <a:endParaRPr sz="2500"/>
          </a:p>
        </p:txBody>
      </p:sp>
      <p:sp>
        <p:nvSpPr>
          <p:cNvPr id="91" name="Google Shape;91;p18"/>
          <p:cNvSpPr txBox="1"/>
          <p:nvPr>
            <p:ph idx="1" type="body"/>
          </p:nvPr>
        </p:nvSpPr>
        <p:spPr>
          <a:xfrm>
            <a:off x="311700" y="905200"/>
            <a:ext cx="8520600" cy="4077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351C75"/>
                </a:solidFill>
                <a:latin typeface="Calibri"/>
                <a:ea typeface="Calibri"/>
                <a:cs typeface="Calibri"/>
                <a:sym typeface="Calibri"/>
              </a:rPr>
              <a:t>Mainely Coffee markets to anyone from students to the elderly. With student hour, and senior citizen discounts, we serve everyone! We will use social media such as facebook, instagram, and our </a:t>
            </a:r>
            <a:r>
              <a:rPr lang="en" u="sng">
                <a:solidFill>
                  <a:schemeClr val="hlink"/>
                </a:solidFill>
                <a:latin typeface="Calibri"/>
                <a:ea typeface="Calibri"/>
                <a:cs typeface="Calibri"/>
                <a:sym typeface="Calibri"/>
                <a:hlinkClick r:id="rId3"/>
              </a:rPr>
              <a:t>website</a:t>
            </a:r>
            <a:r>
              <a:rPr lang="en">
                <a:solidFill>
                  <a:srgbClr val="351C75"/>
                </a:solidFill>
                <a:latin typeface="Calibri"/>
                <a:ea typeface="Calibri"/>
                <a:cs typeface="Calibri"/>
                <a:sym typeface="Calibri"/>
              </a:rPr>
              <a:t> </a:t>
            </a:r>
            <a:endParaRPr i="1">
              <a:solidFill>
                <a:srgbClr val="999999"/>
              </a:solidFill>
              <a:latin typeface="Calibri"/>
              <a:ea typeface="Calibri"/>
              <a:cs typeface="Calibri"/>
              <a:sym typeface="Calibri"/>
            </a:endParaRPr>
          </a:p>
          <a:p>
            <a:pPr indent="0" lvl="0" marL="457200" rtl="0" algn="l">
              <a:lnSpc>
                <a:spcPct val="115000"/>
              </a:lnSpc>
              <a:spcBef>
                <a:spcPts val="1600"/>
              </a:spcBef>
              <a:spcAft>
                <a:spcPts val="0"/>
              </a:spcAft>
              <a:buNone/>
            </a:pPr>
            <a:r>
              <a:t/>
            </a:r>
            <a:endParaRPr sz="1600">
              <a:solidFill>
                <a:schemeClr val="dk1"/>
              </a:solidFill>
              <a:latin typeface="Calibri"/>
              <a:ea typeface="Calibri"/>
              <a:cs typeface="Calibri"/>
              <a:sym typeface="Calibri"/>
            </a:endParaRPr>
          </a:p>
          <a:p>
            <a:pPr indent="0" lvl="0" marL="0" rtl="0" algn="l">
              <a:spcBef>
                <a:spcPts val="1600"/>
              </a:spcBef>
              <a:spcAft>
                <a:spcPts val="0"/>
              </a:spcAft>
              <a:buNone/>
            </a:pPr>
            <a:r>
              <a:t/>
            </a:r>
            <a:endParaRPr i="1" sz="2400">
              <a:solidFill>
                <a:srgbClr val="999999"/>
              </a:solidFill>
              <a:latin typeface="Calibri"/>
              <a:ea typeface="Calibri"/>
              <a:cs typeface="Calibri"/>
              <a:sym typeface="Calibri"/>
            </a:endParaRPr>
          </a:p>
          <a:p>
            <a:pPr indent="0" lvl="0" marL="0" rtl="0" algn="l">
              <a:spcBef>
                <a:spcPts val="1600"/>
              </a:spcBef>
              <a:spcAft>
                <a:spcPts val="1600"/>
              </a:spcAft>
              <a:buNone/>
            </a:pPr>
            <a:r>
              <a:t/>
            </a:r>
            <a:endParaRPr i="1" sz="2400">
              <a:solidFill>
                <a:srgbClr val="999999"/>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sz="2500"/>
              <a:t>Financial Plan</a:t>
            </a:r>
            <a:endParaRPr sz="2500"/>
          </a:p>
        </p:txBody>
      </p:sp>
      <p:sp>
        <p:nvSpPr>
          <p:cNvPr id="97" name="Google Shape;97;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351C75"/>
                </a:solidFill>
                <a:latin typeface="Calibri"/>
                <a:ea typeface="Calibri"/>
                <a:cs typeface="Calibri"/>
                <a:sym typeface="Calibri"/>
              </a:rPr>
              <a:t>Our product will cost money to customers but nothing is more than $5</a:t>
            </a:r>
            <a:r>
              <a:rPr lang="en">
                <a:solidFill>
                  <a:srgbClr val="351C75"/>
                </a:solidFill>
                <a:latin typeface="Calibri"/>
                <a:ea typeface="Calibri"/>
                <a:cs typeface="Calibri"/>
                <a:sym typeface="Calibri"/>
              </a:rPr>
              <a:t>!</a:t>
            </a:r>
            <a:endParaRPr i="1">
              <a:solidFill>
                <a:srgbClr val="351C75"/>
              </a:solidFill>
              <a:latin typeface="Calibri"/>
              <a:ea typeface="Calibri"/>
              <a:cs typeface="Calibri"/>
              <a:sym typeface="Calibri"/>
            </a:endParaRPr>
          </a:p>
          <a:p>
            <a:pPr indent="0" lvl="0" marL="457200" rtl="0" algn="l">
              <a:lnSpc>
                <a:spcPct val="115000"/>
              </a:lnSpc>
              <a:spcBef>
                <a:spcPts val="1600"/>
              </a:spcBef>
              <a:spcAft>
                <a:spcPts val="0"/>
              </a:spcAft>
              <a:buNone/>
            </a:pPr>
            <a:r>
              <a:t/>
            </a:r>
            <a:endParaRPr i="1">
              <a:solidFill>
                <a:srgbClr val="351C75"/>
              </a:solidFill>
              <a:latin typeface="Calibri"/>
              <a:ea typeface="Calibri"/>
              <a:cs typeface="Calibri"/>
              <a:sym typeface="Calibri"/>
            </a:endParaRPr>
          </a:p>
          <a:p>
            <a:pPr indent="0" lvl="0" marL="0" rtl="0" algn="l">
              <a:lnSpc>
                <a:spcPct val="115000"/>
              </a:lnSpc>
              <a:spcBef>
                <a:spcPts val="1600"/>
              </a:spcBef>
              <a:spcAft>
                <a:spcPts val="0"/>
              </a:spcAft>
              <a:buNone/>
            </a:pPr>
            <a:r>
              <a:rPr lang="en">
                <a:solidFill>
                  <a:srgbClr val="351C75"/>
                </a:solidFill>
                <a:latin typeface="Calibri"/>
                <a:ea typeface="Calibri"/>
                <a:cs typeface="Calibri"/>
                <a:sym typeface="Calibri"/>
              </a:rPr>
              <a:t>We will need $47,00 in order to buy the machines, signs, furniture, advertising, our mortgage, and our internet. </a:t>
            </a:r>
            <a:endParaRPr>
              <a:solidFill>
                <a:srgbClr val="351C75"/>
              </a:solidFill>
              <a:latin typeface="Calibri"/>
              <a:ea typeface="Calibri"/>
              <a:cs typeface="Calibri"/>
              <a:sym typeface="Calibri"/>
            </a:endParaRPr>
          </a:p>
          <a:p>
            <a:pPr indent="0" lvl="0" marL="457200" rtl="0" algn="l">
              <a:lnSpc>
                <a:spcPct val="115000"/>
              </a:lnSpc>
              <a:spcBef>
                <a:spcPts val="1600"/>
              </a:spcBef>
              <a:spcAft>
                <a:spcPts val="0"/>
              </a:spcAft>
              <a:buNone/>
            </a:pPr>
            <a:r>
              <a:t/>
            </a:r>
            <a:endParaRPr i="1" sz="1800">
              <a:solidFill>
                <a:srgbClr val="999999"/>
              </a:solidFill>
              <a:latin typeface="Calibri"/>
              <a:ea typeface="Calibri"/>
              <a:cs typeface="Calibri"/>
              <a:sym typeface="Calibri"/>
            </a:endParaRPr>
          </a:p>
          <a:p>
            <a:pPr indent="0" lvl="0" marL="0" rtl="0" algn="l">
              <a:spcBef>
                <a:spcPts val="1600"/>
              </a:spcBef>
              <a:spcAft>
                <a:spcPts val="1600"/>
              </a:spcAft>
              <a:buNone/>
            </a:pPr>
            <a:r>
              <a:t/>
            </a:r>
            <a:endParaRPr i="1" sz="2400">
              <a:solidFill>
                <a:srgbClr val="999999"/>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sz="2500"/>
              <a:t>Financial Plan Cont</a:t>
            </a:r>
            <a:endParaRPr sz="2500"/>
          </a:p>
        </p:txBody>
      </p:sp>
      <p:sp>
        <p:nvSpPr>
          <p:cNvPr id="103" name="Google Shape;103;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200000"/>
              </a:lnSpc>
              <a:spcBef>
                <a:spcPts val="0"/>
              </a:spcBef>
              <a:spcAft>
                <a:spcPts val="0"/>
              </a:spcAft>
              <a:buClr>
                <a:srgbClr val="000000"/>
              </a:buClr>
              <a:buSzPts val="1100"/>
              <a:buFont typeface="Arial"/>
              <a:buNone/>
            </a:pPr>
            <a:r>
              <a:rPr lang="en">
                <a:solidFill>
                  <a:srgbClr val="351C75"/>
                </a:solidFill>
                <a:latin typeface="Calibri"/>
                <a:ea typeface="Calibri"/>
                <a:cs typeface="Calibri"/>
                <a:sym typeface="Calibri"/>
              </a:rPr>
              <a:t> To make the money we need we plan on fundraising for $25,000  and taking out a loan for the other $22,000</a:t>
            </a:r>
            <a:endParaRPr>
              <a:solidFill>
                <a:srgbClr val="351C75"/>
              </a:solidFill>
              <a:latin typeface="Calibri"/>
              <a:ea typeface="Calibri"/>
              <a:cs typeface="Calibri"/>
              <a:sym typeface="Calibri"/>
            </a:endParaRPr>
          </a:p>
          <a:p>
            <a:pPr indent="0" lvl="0" marL="0" rtl="0" algn="l">
              <a:lnSpc>
                <a:spcPct val="200000"/>
              </a:lnSpc>
              <a:spcBef>
                <a:spcPts val="0"/>
              </a:spcBef>
              <a:spcAft>
                <a:spcPts val="0"/>
              </a:spcAft>
              <a:buClr>
                <a:srgbClr val="000000"/>
              </a:buClr>
              <a:buSzPts val="1100"/>
              <a:buFont typeface="Arial"/>
              <a:buNone/>
            </a:pPr>
            <a:r>
              <a:rPr lang="en">
                <a:solidFill>
                  <a:srgbClr val="351C75"/>
                </a:solidFill>
                <a:latin typeface="Calibri"/>
                <a:ea typeface="Calibri"/>
                <a:cs typeface="Calibri"/>
                <a:sym typeface="Calibri"/>
              </a:rPr>
              <a:t>We plan on fundraising by hosting breakfasts, car washes, and selling decals of coffee cups</a:t>
            </a:r>
            <a:endParaRPr>
              <a:solidFill>
                <a:srgbClr val="351C75"/>
              </a:solidFill>
              <a:latin typeface="Calibri"/>
              <a:ea typeface="Calibri"/>
              <a:cs typeface="Calibri"/>
              <a:sym typeface="Calibri"/>
            </a:endParaRPr>
          </a:p>
          <a:p>
            <a:pPr indent="0" lvl="0" marL="0" rtl="0" algn="l">
              <a:spcBef>
                <a:spcPts val="0"/>
              </a:spcBef>
              <a:spcAft>
                <a:spcPts val="1600"/>
              </a:spcAft>
              <a:buNone/>
            </a:pPr>
            <a:r>
              <a:rPr lang="en">
                <a:solidFill>
                  <a:srgbClr val="351C75"/>
                </a:solidFill>
                <a:latin typeface="Calibri"/>
                <a:ea typeface="Calibri"/>
                <a:cs typeface="Calibri"/>
                <a:sym typeface="Calibri"/>
              </a:rPr>
              <a:t>Mainely Coffee wants to partner with Apple Tree Firehouse bakery because they are a good bakery and our business prides ourselves on </a:t>
            </a:r>
            <a:r>
              <a:rPr lang="en">
                <a:solidFill>
                  <a:srgbClr val="351C75"/>
                </a:solidFill>
                <a:latin typeface="Calibri"/>
                <a:ea typeface="Calibri"/>
                <a:cs typeface="Calibri"/>
                <a:sym typeface="Calibri"/>
              </a:rPr>
              <a:t>partnering</a:t>
            </a:r>
            <a:r>
              <a:rPr lang="en">
                <a:solidFill>
                  <a:srgbClr val="351C75"/>
                </a:solidFill>
                <a:latin typeface="Calibri"/>
                <a:ea typeface="Calibri"/>
                <a:cs typeface="Calibri"/>
                <a:sym typeface="Calibri"/>
              </a:rPr>
              <a:t> with small businesses from Maine. </a:t>
            </a:r>
            <a:endParaRPr>
              <a:solidFill>
                <a:srgbClr val="351C75"/>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More about Mainely Coffee</a:t>
            </a:r>
            <a:endParaRPr/>
          </a:p>
        </p:txBody>
      </p:sp>
      <p:sp>
        <p:nvSpPr>
          <p:cNvPr id="109" name="Google Shape;109;p21"/>
          <p:cNvSpPr txBox="1"/>
          <p:nvPr>
            <p:ph idx="1" type="body"/>
          </p:nvPr>
        </p:nvSpPr>
        <p:spPr>
          <a:xfrm>
            <a:off x="311700" y="9541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351C75"/>
                </a:solidFill>
                <a:latin typeface="Calibri"/>
                <a:ea typeface="Calibri"/>
                <a:cs typeface="Calibri"/>
                <a:sym typeface="Calibri"/>
              </a:rPr>
              <a:t>Mainely Coffee offers reusable cups to make our environment a little better. </a:t>
            </a:r>
            <a:endParaRPr>
              <a:solidFill>
                <a:srgbClr val="351C75"/>
              </a:solidFill>
              <a:latin typeface="Calibri"/>
              <a:ea typeface="Calibri"/>
              <a:cs typeface="Calibri"/>
              <a:sym typeface="Calibri"/>
            </a:endParaRPr>
          </a:p>
          <a:p>
            <a:pPr indent="0" lvl="0" marL="0" rtl="0" algn="l">
              <a:spcBef>
                <a:spcPts val="1600"/>
              </a:spcBef>
              <a:spcAft>
                <a:spcPts val="0"/>
              </a:spcAft>
              <a:buClr>
                <a:schemeClr val="dk2"/>
              </a:buClr>
              <a:buSzPts val="1100"/>
              <a:buFont typeface="Arial"/>
              <a:buNone/>
            </a:pPr>
            <a:r>
              <a:rPr lang="en">
                <a:solidFill>
                  <a:srgbClr val="351C75"/>
                </a:solidFill>
                <a:latin typeface="Calibri"/>
                <a:ea typeface="Calibri"/>
                <a:cs typeface="Calibri"/>
                <a:sym typeface="Calibri"/>
              </a:rPr>
              <a:t>Unlike other companies Mainely Coffee will serve flavors such as pumpkin and maple all year round to satisfy our customers. </a:t>
            </a:r>
            <a:endParaRPr>
              <a:solidFill>
                <a:srgbClr val="351C75"/>
              </a:solidFill>
              <a:latin typeface="Calibri"/>
              <a:ea typeface="Calibri"/>
              <a:cs typeface="Calibri"/>
              <a:sym typeface="Calibri"/>
            </a:endParaRPr>
          </a:p>
          <a:p>
            <a:pPr indent="0" lvl="0" marL="0" rtl="0" algn="l">
              <a:spcBef>
                <a:spcPts val="1600"/>
              </a:spcBef>
              <a:spcAft>
                <a:spcPts val="0"/>
              </a:spcAft>
              <a:buClr>
                <a:schemeClr val="dk2"/>
              </a:buClr>
              <a:buSzPts val="1100"/>
              <a:buFont typeface="Arial"/>
              <a:buNone/>
            </a:pPr>
            <a:r>
              <a:rPr lang="en">
                <a:solidFill>
                  <a:srgbClr val="351C75"/>
                </a:solidFill>
                <a:latin typeface="Calibri"/>
                <a:ea typeface="Calibri"/>
                <a:cs typeface="Calibri"/>
                <a:sym typeface="Calibri"/>
              </a:rPr>
              <a:t>Mainely Coffee will be located on the Lakewood Road in Madison by Hight Ford on the Lakewood Road in Madison</a:t>
            </a:r>
            <a:endParaRPr>
              <a:solidFill>
                <a:srgbClr val="351C75"/>
              </a:solidFill>
              <a:latin typeface="Calibri"/>
              <a:ea typeface="Calibri"/>
              <a:cs typeface="Calibri"/>
              <a:sym typeface="Calibri"/>
            </a:endParaRPr>
          </a:p>
          <a:p>
            <a:pPr indent="0" lvl="0" marL="0" rtl="0" algn="l">
              <a:spcBef>
                <a:spcPts val="1600"/>
              </a:spcBef>
              <a:spcAft>
                <a:spcPts val="1600"/>
              </a:spcAft>
              <a:buNone/>
            </a:pPr>
            <a:r>
              <a:t/>
            </a:r>
            <a:endParaRPr/>
          </a:p>
        </p:txBody>
      </p:sp>
      <p:pic>
        <p:nvPicPr>
          <p:cNvPr id="110" name="Google Shape;110;p21"/>
          <p:cNvPicPr preferRelativeResize="0"/>
          <p:nvPr/>
        </p:nvPicPr>
        <p:blipFill>
          <a:blip r:embed="rId3">
            <a:alphaModFix/>
          </a:blip>
          <a:stretch>
            <a:fillRect/>
          </a:stretch>
        </p:blipFill>
        <p:spPr>
          <a:xfrm>
            <a:off x="311700" y="2989750"/>
            <a:ext cx="2848699" cy="2052000"/>
          </a:xfrm>
          <a:prstGeom prst="rect">
            <a:avLst/>
          </a:prstGeom>
          <a:noFill/>
          <a:ln>
            <a:noFill/>
          </a:ln>
        </p:spPr>
      </p:pic>
      <p:pic>
        <p:nvPicPr>
          <p:cNvPr id="111" name="Google Shape;111;p21"/>
          <p:cNvPicPr preferRelativeResize="0"/>
          <p:nvPr/>
        </p:nvPicPr>
        <p:blipFill>
          <a:blip r:embed="rId4">
            <a:alphaModFix/>
          </a:blip>
          <a:stretch>
            <a:fillRect/>
          </a:stretch>
        </p:blipFill>
        <p:spPr>
          <a:xfrm>
            <a:off x="3324725" y="2989750"/>
            <a:ext cx="2848699" cy="2052000"/>
          </a:xfrm>
          <a:prstGeom prst="rect">
            <a:avLst/>
          </a:prstGeom>
          <a:noFill/>
          <a:ln>
            <a:noFill/>
          </a:ln>
        </p:spPr>
      </p:pic>
      <p:pic>
        <p:nvPicPr>
          <p:cNvPr id="112" name="Google Shape;112;p21"/>
          <p:cNvPicPr preferRelativeResize="0"/>
          <p:nvPr/>
        </p:nvPicPr>
        <p:blipFill>
          <a:blip r:embed="rId5">
            <a:alphaModFix/>
          </a:blip>
          <a:stretch>
            <a:fillRect/>
          </a:stretch>
        </p:blipFill>
        <p:spPr>
          <a:xfrm>
            <a:off x="6228326" y="2989751"/>
            <a:ext cx="2848699" cy="2052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