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Alfa Slab One" panose="020B0604020202020204" charset="0"/>
      <p:regular r:id="rId22"/>
    </p:embeddedFont>
    <p:embeddedFont>
      <p:font typeface="Proxima Nova"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7" d="100"/>
          <a:sy n="127" d="100"/>
        </p:scale>
        <p:origin x="858"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28d13f1d2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28d13f1d2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28d13f1d2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28d13f1d2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28d13f1d2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528d13f1d2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528d13f1d2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528d13f1d2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28d13f1d2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528d13f1d2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2a2f6008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52a2f600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2a2f60089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2a2f6008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2a2f60089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2a2f6008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2a2f60089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52a2f6008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52a2f60089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52a2f6008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528d13f1d2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528d13f1d2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528d13f1d2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528d13f1d2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c77807acc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c77807ac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28d13f1d2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28d13f1d2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28d13f1d2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28d13f1d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28d13f1d2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28d13f1d2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2a2f60089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2a2f6008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28d13f1d2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28d13f1d2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Entrepreneurship</a:t>
            </a:r>
            <a:endParaRPr/>
          </a:p>
        </p:txBody>
      </p:sp>
      <p:sp>
        <p:nvSpPr>
          <p:cNvPr id="57" name="Google Shape;57;p13"/>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Observation:</a:t>
            </a:r>
            <a:endParaRPr/>
          </a:p>
        </p:txBody>
      </p:sp>
      <p:sp>
        <p:nvSpPr>
          <p:cNvPr id="114" name="Google Shape;114;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Watt studied the basic technology of the steam engine and saw a real weakness in the system. He devised a way to solve the problem. Watt obtained funding for production and then marketed his engine. This made Watt an entrepreneur rather than simply an inventor. Therefore, he caused a change in what people bought and in the quality of their lives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Traits</a:t>
            </a:r>
            <a:endParaRPr/>
          </a:p>
        </p:txBody>
      </p:sp>
      <p:sp>
        <p:nvSpPr>
          <p:cNvPr id="120" name="Google Shape;120;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∎Independence─the desire to be your own boss.</a:t>
            </a:r>
            <a:endParaRPr/>
          </a:p>
          <a:p>
            <a:pPr marL="0" lvl="0" indent="0" algn="l" rtl="0">
              <a:spcBef>
                <a:spcPts val="1600"/>
              </a:spcBef>
              <a:spcAft>
                <a:spcPts val="0"/>
              </a:spcAft>
              <a:buNone/>
            </a:pPr>
            <a:r>
              <a:rPr lang="en"/>
              <a:t>∎Self Discipline─the way we train ourselves to meet certain goals.</a:t>
            </a:r>
            <a:endParaRPr/>
          </a:p>
          <a:p>
            <a:pPr marL="0" lvl="0" indent="0" algn="l" rtl="0">
              <a:spcBef>
                <a:spcPts val="1600"/>
              </a:spcBef>
              <a:spcAft>
                <a:spcPts val="0"/>
              </a:spcAft>
              <a:buNone/>
            </a:pPr>
            <a:r>
              <a:rPr lang="en"/>
              <a:t>∎ Concentration─“sticking” it out through distractions to get the job done.</a:t>
            </a:r>
            <a:endParaRPr/>
          </a:p>
          <a:p>
            <a:pPr marL="0" lvl="0" indent="0" algn="l" rtl="0">
              <a:spcBef>
                <a:spcPts val="1600"/>
              </a:spcBef>
              <a:spcAft>
                <a:spcPts val="0"/>
              </a:spcAft>
              <a:buNone/>
            </a:pPr>
            <a:r>
              <a:rPr lang="en"/>
              <a:t>∎ Persistence─never showing discouragement, always thinking of new ways to approach a problem and acting on your ideas.</a:t>
            </a:r>
            <a:endParaRPr/>
          </a:p>
          <a:p>
            <a:pPr marL="0" lvl="0" indent="0" algn="l" rtl="0">
              <a:spcBef>
                <a:spcPts val="1600"/>
              </a:spcBef>
              <a:spcAft>
                <a:spcPts val="0"/>
              </a:spcAft>
              <a:buNone/>
            </a:pPr>
            <a:r>
              <a:rPr lang="en"/>
              <a:t>∎ Creativity─the ability to come up with clever, workable solutions.</a:t>
            </a:r>
            <a:endParaRPr/>
          </a:p>
          <a:p>
            <a:pPr marL="0" lvl="0" indent="0" algn="l" rtl="0">
              <a:spcBef>
                <a:spcPts val="1600"/>
              </a:spcBef>
              <a:spcAft>
                <a:spcPts val="1600"/>
              </a:spcAft>
              <a:buNone/>
            </a:pPr>
            <a:r>
              <a:rPr lang="en"/>
              <a:t>∎Hard Work─being capable of doing the work and enjoying it.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Traits</a:t>
            </a:r>
            <a:endParaRPr/>
          </a:p>
        </p:txBody>
      </p:sp>
      <p:sp>
        <p:nvSpPr>
          <p:cNvPr id="126" name="Google Shape;126;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Businesslike Attitude─possessing the knowledge of your chosen business and having the savvy to conduct business.</a:t>
            </a:r>
            <a:endParaRPr/>
          </a:p>
          <a:p>
            <a:pPr marL="0" lvl="0" indent="0" algn="l" rtl="0">
              <a:spcBef>
                <a:spcPts val="1600"/>
              </a:spcBef>
              <a:spcAft>
                <a:spcPts val="0"/>
              </a:spcAft>
              <a:buNone/>
            </a:pPr>
            <a:r>
              <a:rPr lang="en"/>
              <a:t>∎Motivation─the mental and physical drive to succeed, to accomplish chosen tasks on your own terms.</a:t>
            </a:r>
            <a:endParaRPr/>
          </a:p>
          <a:p>
            <a:pPr marL="0" lvl="0" indent="0" algn="l" rtl="0">
              <a:spcBef>
                <a:spcPts val="1600"/>
              </a:spcBef>
              <a:spcAft>
                <a:spcPts val="0"/>
              </a:spcAft>
              <a:buNone/>
            </a:pPr>
            <a:r>
              <a:rPr lang="en"/>
              <a:t>∎Confidence─having a firm belief in your own capabilities and your chances of success.</a:t>
            </a:r>
            <a:endParaRPr/>
          </a:p>
          <a:p>
            <a:pPr marL="0" lvl="0" indent="0" algn="l" rtl="0">
              <a:spcBef>
                <a:spcPts val="1600"/>
              </a:spcBef>
              <a:spcAft>
                <a:spcPts val="0"/>
              </a:spcAft>
              <a:buNone/>
            </a:pPr>
            <a:r>
              <a:rPr lang="en"/>
              <a:t>∎ Willingness to Take Risk─the readiness to sacrifice your own security, if need be, in order to accomplish your goals.</a:t>
            </a:r>
            <a:endParaRPr/>
          </a:p>
          <a:p>
            <a:pPr marL="0" lvl="0" indent="0" algn="l" rtl="0">
              <a:spcBef>
                <a:spcPts val="1600"/>
              </a:spcBef>
              <a:spcAft>
                <a:spcPts val="1600"/>
              </a:spcAft>
              <a:buClr>
                <a:srgbClr val="000000"/>
              </a:buClr>
              <a:buSzPts val="1100"/>
              <a:buFont typeface="Arial"/>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Traits</a:t>
            </a:r>
            <a:endParaRPr/>
          </a:p>
        </p:txBody>
      </p:sp>
      <p:sp>
        <p:nvSpPr>
          <p:cNvPr id="132" name="Google Shape;132;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Human-Relation Skills─the ability to get along with others, to inspire cooperation,confidence and loyalty</a:t>
            </a:r>
            <a:endParaRPr/>
          </a:p>
          <a:p>
            <a:pPr marL="0" lvl="0" indent="0" algn="l" rtl="0">
              <a:spcBef>
                <a:spcPts val="1600"/>
              </a:spcBef>
              <a:spcAft>
                <a:spcPts val="0"/>
              </a:spcAft>
              <a:buNone/>
            </a:pPr>
            <a:r>
              <a:rPr lang="en"/>
              <a:t>∎ Communication Skills─the ability to express yourself and to understand others so that ideas can be shared.</a:t>
            </a:r>
            <a:endParaRPr/>
          </a:p>
          <a:p>
            <a:pPr marL="0" lvl="0" indent="0" algn="l" rtl="0">
              <a:spcBef>
                <a:spcPts val="1600"/>
              </a:spcBef>
              <a:spcAft>
                <a:spcPts val="0"/>
              </a:spcAft>
              <a:buNone/>
            </a:pPr>
            <a:r>
              <a:rPr lang="en"/>
              <a:t>∎ Technical Ability─the expertise to produce the goods and services of your business.</a:t>
            </a:r>
            <a:endParaRPr/>
          </a:p>
          <a:p>
            <a:pPr marL="0" lvl="0" indent="0" algn="l" rtl="0">
              <a:spcBef>
                <a:spcPts val="1600"/>
              </a:spcBef>
              <a:spcAft>
                <a:spcPts val="0"/>
              </a:spcAft>
              <a:buNone/>
            </a:pPr>
            <a:r>
              <a:rPr lang="en"/>
              <a:t>∎ Ability to Make Decisions─the talents to analyze complex situations and draw conclusions that will make the business succeed.</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couple of statistics </a:t>
            </a:r>
            <a:endParaRPr/>
          </a:p>
        </p:txBody>
      </p:sp>
      <p:sp>
        <p:nvSpPr>
          <p:cNvPr id="138" name="Google Shape;138;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Most did not plan to own their own business, but it came about because of circumstance (being fired is the number 1 reason)</a:t>
            </a:r>
            <a:endParaRPr/>
          </a:p>
          <a:p>
            <a:pPr marL="0" lvl="0" indent="0" algn="l" rtl="0">
              <a:spcBef>
                <a:spcPts val="1600"/>
              </a:spcBef>
              <a:spcAft>
                <a:spcPts val="0"/>
              </a:spcAft>
              <a:buNone/>
            </a:pPr>
            <a:r>
              <a:rPr lang="en"/>
              <a:t>• Women succeed as often as men </a:t>
            </a:r>
            <a:endParaRPr/>
          </a:p>
          <a:p>
            <a:pPr marL="0" lvl="0" indent="0" algn="l" rtl="0">
              <a:spcBef>
                <a:spcPts val="1600"/>
              </a:spcBef>
              <a:spcAft>
                <a:spcPts val="0"/>
              </a:spcAft>
              <a:buNone/>
            </a:pPr>
            <a:r>
              <a:rPr lang="en"/>
              <a:t>• 40% have high school education or less </a:t>
            </a:r>
            <a:endParaRPr/>
          </a:p>
          <a:p>
            <a:pPr marL="0" lvl="0" indent="0" algn="l" rtl="0">
              <a:spcBef>
                <a:spcPts val="160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 you have what it takes?</a:t>
            </a:r>
            <a:endParaRPr/>
          </a:p>
        </p:txBody>
      </p:sp>
      <p:sp>
        <p:nvSpPr>
          <p:cNvPr id="144" name="Google Shape;144;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solidFill>
                  <a:srgbClr val="212121"/>
                </a:solidFill>
                <a:latin typeface="Times New Roman"/>
                <a:ea typeface="Times New Roman"/>
                <a:cs typeface="Times New Roman"/>
                <a:sym typeface="Times New Roman"/>
              </a:rPr>
              <a:t>There is a big difference between wanting to do something and being able to make a living at doing that something. Have you ever watched the American Idol audition shows and witnessed a tone deaf singer's shocked reaction when the say he or she will never have a shot at becoming a professional singer? The same thing can be true for entrepreneurship.</a:t>
            </a:r>
            <a:endParaRPr>
              <a:solidFill>
                <a:srgbClr val="212121"/>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r>
              <a:rPr lang="en">
                <a:solidFill>
                  <a:srgbClr val="212121"/>
                </a:solidFill>
                <a:latin typeface="Times New Roman"/>
                <a:ea typeface="Times New Roman"/>
                <a:cs typeface="Times New Roman"/>
                <a:sym typeface="Times New Roman"/>
              </a:rPr>
              <a:t>Being a successful business owner requires investing your own money in addition to a ton of time and effort. Despite the appeal of being your own boss, the reality is that not everyone is cut out to be a successful business owner.</a:t>
            </a:r>
            <a:endParaRPr>
              <a:solidFill>
                <a:srgbClr val="212121"/>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Are you Santa or an elf?</a:t>
            </a:r>
            <a:endParaRPr/>
          </a:p>
        </p:txBody>
      </p:sp>
      <p:sp>
        <p:nvSpPr>
          <p:cNvPr id="150" name="Google Shape;150;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solidFill>
                  <a:srgbClr val="212121"/>
                </a:solidFill>
                <a:latin typeface="Times New Roman"/>
                <a:ea typeface="Times New Roman"/>
                <a:cs typeface="Times New Roman"/>
                <a:sym typeface="Times New Roman"/>
              </a:rPr>
              <a:t>Entrepreneurship requires managing a wide variety of tasks as part of the business, from marketing and accounting to training, customer service and more. Can you wear multiple hats, as Santa does with Christmas, or do you prefer to be the elf that loves to execute specific tasks? Do you take initiative or do you want clear instructions? Santas make better entrepreneurs than elves do.</a:t>
            </a:r>
            <a:endParaRPr>
              <a:solidFill>
                <a:srgbClr val="212121"/>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endParaRPr>
              <a:solidFill>
                <a:srgbClr val="212121"/>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your relationship with money?</a:t>
            </a:r>
            <a:endParaRPr/>
          </a:p>
        </p:txBody>
      </p:sp>
      <p:sp>
        <p:nvSpPr>
          <p:cNvPr id="156" name="Google Shape;156;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212121"/>
                </a:solidFill>
                <a:highlight>
                  <a:srgbClr val="FFFFFF"/>
                </a:highlight>
                <a:latin typeface="Times New Roman"/>
                <a:ea typeface="Times New Roman"/>
                <a:cs typeface="Times New Roman"/>
                <a:sym typeface="Times New Roman"/>
              </a:rPr>
              <a:t>Starting a business requires money to start, to operate and for you to live on. If you are a big spender and aren't great at managing money, those bad habits are likely to follow you into a business. If you are usually unable to make worthwhile investments in the future of your business for fear of ending up living in a cardboard box if things go wrong then you may end up “p</a:t>
            </a:r>
            <a:r>
              <a:rPr lang="en">
                <a:solidFill>
                  <a:srgbClr val="000000"/>
                </a:solidFill>
                <a:highlight>
                  <a:srgbClr val="FFFFFF"/>
                </a:highlight>
                <a:latin typeface="Times New Roman"/>
                <a:ea typeface="Times New Roman"/>
                <a:cs typeface="Times New Roman"/>
                <a:sym typeface="Times New Roman"/>
              </a:rPr>
              <a:t>enny wise and pound foolish</a:t>
            </a:r>
            <a:r>
              <a:rPr lang="en">
                <a:solidFill>
                  <a:srgbClr val="212121"/>
                </a:solidFill>
                <a:highlight>
                  <a:srgbClr val="FFFFFF"/>
                </a:highlight>
                <a:latin typeface="Times New Roman"/>
                <a:ea typeface="Times New Roman"/>
                <a:cs typeface="Times New Roman"/>
                <a:sym typeface="Times New Roman"/>
              </a:rPr>
              <a:t>” as they say. Having a solid, non-emotional money relationship will help you make wise business decisions.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Are you comfortable flying blind?</a:t>
            </a:r>
            <a:endParaRPr/>
          </a:p>
        </p:txBody>
      </p:sp>
      <p:sp>
        <p:nvSpPr>
          <p:cNvPr id="162" name="Google Shape;162;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900">
                <a:solidFill>
                  <a:srgbClr val="212121"/>
                </a:solidFill>
                <a:highlight>
                  <a:srgbClr val="FFFFFF"/>
                </a:highlight>
                <a:latin typeface="Times New Roman"/>
                <a:ea typeface="Times New Roman"/>
                <a:cs typeface="Times New Roman"/>
                <a:sym typeface="Times New Roman"/>
              </a:rPr>
              <a:t>The only thing that is certain in business is that nothing is certain. Are you comfortable with being uncomfortable? Can you handle taking educated risks and surviving the constant ups and downs of owning a business? If you are looking for the certainty or a drama-free zone, you may find yourself terrified of the entrepreneurial roller coaster.</a:t>
            </a:r>
            <a:endParaRPr sz="19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Are you ready to commit?</a:t>
            </a:r>
            <a:endParaRPr/>
          </a:p>
        </p:txBody>
      </p:sp>
      <p:sp>
        <p:nvSpPr>
          <p:cNvPr id="168" name="Google Shape;168;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900">
                <a:solidFill>
                  <a:srgbClr val="212121"/>
                </a:solidFill>
                <a:highlight>
                  <a:srgbClr val="FFFFFF"/>
                </a:highlight>
                <a:latin typeface="Times New Roman"/>
                <a:ea typeface="Times New Roman"/>
                <a:cs typeface="Times New Roman"/>
                <a:sym typeface="Times New Roman"/>
              </a:rPr>
              <a:t>Running a successful business is not just about having great ideas. It's more about strong execution. So, if you have a hard time staying focused, you are lousy with commitments and you're averse to the idea of working day in and day out on the same thing, then entrepreneurship may just be a passing fancy for you.</a:t>
            </a:r>
            <a:endParaRPr sz="1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Definition of an Entrepreneur </a:t>
            </a:r>
            <a:endParaRPr/>
          </a:p>
        </p:txBody>
      </p:sp>
      <p:sp>
        <p:nvSpPr>
          <p:cNvPr id="63" name="Google Shape;63;p14"/>
          <p:cNvSpPr txBox="1">
            <a:spLocks noGrp="1"/>
          </p:cNvSpPr>
          <p:nvPr>
            <p:ph type="body" idx="1"/>
          </p:nvPr>
        </p:nvSpPr>
        <p:spPr>
          <a:xfrm>
            <a:off x="311700" y="1152475"/>
            <a:ext cx="8520600" cy="96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2000"/>
              <a:t>An innovator who establishes a new business offering new or existing products or services for the reward of profit. </a:t>
            </a:r>
            <a:endParaRPr sz="2000"/>
          </a:p>
          <a:p>
            <a:pPr marL="0" lvl="0" indent="0" algn="l" rtl="0">
              <a:spcBef>
                <a:spcPts val="1600"/>
              </a:spcBef>
              <a:spcAft>
                <a:spcPts val="1600"/>
              </a:spcAft>
              <a:buNone/>
            </a:pPr>
            <a:endParaRPr/>
          </a:p>
        </p:txBody>
      </p:sp>
      <p:pic>
        <p:nvPicPr>
          <p:cNvPr id="64" name="Google Shape;64;p14"/>
          <p:cNvPicPr preferRelativeResize="0"/>
          <p:nvPr/>
        </p:nvPicPr>
        <p:blipFill>
          <a:blip r:embed="rId3">
            <a:alphaModFix/>
          </a:blip>
          <a:stretch>
            <a:fillRect/>
          </a:stretch>
        </p:blipFill>
        <p:spPr>
          <a:xfrm>
            <a:off x="1579225" y="1956175"/>
            <a:ext cx="5297847" cy="3026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Entrepreneur Characteristics</a:t>
            </a:r>
            <a:endParaRPr/>
          </a:p>
        </p:txBody>
      </p:sp>
      <p:sp>
        <p:nvSpPr>
          <p:cNvPr id="70" name="Google Shape;70;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rgbClr val="000000"/>
              </a:buClr>
              <a:buSzPts val="1100"/>
              <a:buFont typeface="Arial"/>
              <a:buNone/>
            </a:pPr>
            <a:r>
              <a:rPr lang="en"/>
              <a:t>Entrepreneurs have strong beliefs about market opportunities and willingly accept a high level of personal, professional and financial risk. An entrepreneur possesses a variety of different characteristics that provide a skill set for achieving success and a high level of reward.</a:t>
            </a:r>
            <a:endParaRPr/>
          </a:p>
        </p:txBody>
      </p:sp>
      <p:pic>
        <p:nvPicPr>
          <p:cNvPr id="71" name="Google Shape;71;p15"/>
          <p:cNvPicPr preferRelativeResize="0"/>
          <p:nvPr/>
        </p:nvPicPr>
        <p:blipFill>
          <a:blip r:embed="rId3">
            <a:alphaModFix/>
          </a:blip>
          <a:stretch>
            <a:fillRect/>
          </a:stretch>
        </p:blipFill>
        <p:spPr>
          <a:xfrm>
            <a:off x="3162325" y="2315700"/>
            <a:ext cx="5442850" cy="2721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Famous Entrepreneurs</a:t>
            </a:r>
            <a:endParaRPr/>
          </a:p>
        </p:txBody>
      </p:sp>
      <p:sp>
        <p:nvSpPr>
          <p:cNvPr id="77" name="Google Shape;77;p16"/>
          <p:cNvSpPr txBox="1">
            <a:spLocks noGrp="1"/>
          </p:cNvSpPr>
          <p:nvPr>
            <p:ph type="body" idx="1"/>
          </p:nvPr>
        </p:nvSpPr>
        <p:spPr>
          <a:xfrm>
            <a:off x="311700" y="971200"/>
            <a:ext cx="3359100" cy="4103400"/>
          </a:xfrm>
          <a:prstGeom prst="rect">
            <a:avLst/>
          </a:prstGeom>
        </p:spPr>
        <p:txBody>
          <a:bodyPr spcFirstLastPara="1" wrap="square" lIns="91425" tIns="91425" rIns="91425" bIns="91425" anchor="t" anchorCtr="0">
            <a:noAutofit/>
          </a:bodyPr>
          <a:lstStyle/>
          <a:p>
            <a:pPr marL="81686" lvl="0" indent="0" algn="l" rtl="0">
              <a:lnSpc>
                <a:spcPct val="100000"/>
              </a:lnSpc>
              <a:spcBef>
                <a:spcPts val="295"/>
              </a:spcBef>
              <a:spcAft>
                <a:spcPts val="0"/>
              </a:spcAft>
              <a:buNone/>
            </a:pPr>
            <a:r>
              <a:rPr lang="en" sz="1300">
                <a:solidFill>
                  <a:srgbClr val="000000"/>
                </a:solidFill>
                <a:latin typeface="Times New Roman"/>
                <a:ea typeface="Times New Roman"/>
                <a:cs typeface="Times New Roman"/>
                <a:sym typeface="Times New Roman"/>
              </a:rPr>
              <a:t>Jeff Bezos- Amazon.com  </a:t>
            </a:r>
            <a:endParaRPr sz="1300">
              <a:solidFill>
                <a:srgbClr val="000000"/>
              </a:solidFill>
              <a:latin typeface="Times New Roman"/>
              <a:ea typeface="Times New Roman"/>
              <a:cs typeface="Times New Roman"/>
              <a:sym typeface="Times New Roman"/>
            </a:endParaRPr>
          </a:p>
          <a:p>
            <a:pPr marL="88087" lvl="0" indent="0" algn="l" rtl="0">
              <a:lnSpc>
                <a:spcPct val="100000"/>
              </a:lnSpc>
              <a:spcBef>
                <a:spcPts val="0"/>
              </a:spcBef>
              <a:spcAft>
                <a:spcPts val="0"/>
              </a:spcAft>
              <a:buNone/>
            </a:pPr>
            <a:r>
              <a:rPr lang="en" sz="1300">
                <a:solidFill>
                  <a:srgbClr val="000000"/>
                </a:solidFill>
                <a:latin typeface="Times New Roman"/>
                <a:ea typeface="Times New Roman"/>
                <a:cs typeface="Times New Roman"/>
                <a:sym typeface="Times New Roman"/>
              </a:rPr>
              <a:t>Steve Wozniak- Apple Computer  </a:t>
            </a:r>
            <a:endParaRPr sz="1300">
              <a:solidFill>
                <a:srgbClr val="000000"/>
              </a:solidFill>
              <a:latin typeface="Times New Roman"/>
              <a:ea typeface="Times New Roman"/>
              <a:cs typeface="Times New Roman"/>
              <a:sym typeface="Times New Roman"/>
            </a:endParaRPr>
          </a:p>
          <a:p>
            <a:pPr marL="88087" lvl="0" indent="0" algn="l" rtl="0">
              <a:lnSpc>
                <a:spcPct val="100000"/>
              </a:lnSpc>
              <a:spcBef>
                <a:spcPts val="0"/>
              </a:spcBef>
              <a:spcAft>
                <a:spcPts val="0"/>
              </a:spcAft>
              <a:buNone/>
            </a:pPr>
            <a:r>
              <a:rPr lang="en" sz="1300">
                <a:solidFill>
                  <a:srgbClr val="000000"/>
                </a:solidFill>
                <a:latin typeface="Times New Roman"/>
                <a:ea typeface="Times New Roman"/>
                <a:cs typeface="Times New Roman"/>
                <a:sym typeface="Times New Roman"/>
              </a:rPr>
              <a:t>Steven Jobs- Apple Computer   </a:t>
            </a:r>
            <a:endParaRPr sz="1300">
              <a:solidFill>
                <a:srgbClr val="000000"/>
              </a:solidFill>
              <a:latin typeface="Times New Roman"/>
              <a:ea typeface="Times New Roman"/>
              <a:cs typeface="Times New Roman"/>
              <a:sym typeface="Times New Roman"/>
            </a:endParaRPr>
          </a:p>
          <a:p>
            <a:pPr marL="80467" lvl="0" indent="0" algn="l" rtl="0">
              <a:lnSpc>
                <a:spcPct val="100000"/>
              </a:lnSpc>
              <a:spcBef>
                <a:spcPts val="0"/>
              </a:spcBef>
              <a:spcAft>
                <a:spcPts val="0"/>
              </a:spcAft>
              <a:buNone/>
            </a:pPr>
            <a:r>
              <a:rPr lang="en" sz="1300">
                <a:solidFill>
                  <a:srgbClr val="000000"/>
                </a:solidFill>
                <a:latin typeface="Times New Roman"/>
                <a:ea typeface="Times New Roman"/>
                <a:cs typeface="Times New Roman"/>
                <a:sym typeface="Times New Roman"/>
              </a:rPr>
              <a:t>William E. Boeing- Boeing Aircraft </a:t>
            </a:r>
            <a:endParaRPr sz="1300">
              <a:solidFill>
                <a:srgbClr val="000000"/>
              </a:solidFill>
              <a:latin typeface="Times New Roman"/>
              <a:ea typeface="Times New Roman"/>
              <a:cs typeface="Times New Roman"/>
              <a:sym typeface="Times New Roman"/>
            </a:endParaRPr>
          </a:p>
          <a:p>
            <a:pPr marL="81076" lvl="0" indent="0" algn="l" rtl="0">
              <a:lnSpc>
                <a:spcPct val="100000"/>
              </a:lnSpc>
              <a:spcBef>
                <a:spcPts val="0"/>
              </a:spcBef>
              <a:spcAft>
                <a:spcPts val="0"/>
              </a:spcAft>
              <a:buNone/>
            </a:pPr>
            <a:r>
              <a:rPr lang="en" sz="1300">
                <a:solidFill>
                  <a:srgbClr val="000000"/>
                </a:solidFill>
                <a:latin typeface="Times New Roman"/>
                <a:ea typeface="Times New Roman"/>
                <a:cs typeface="Times New Roman"/>
                <a:sym typeface="Times New Roman"/>
              </a:rPr>
              <a:t>Michael Dell- Dell Computers  </a:t>
            </a:r>
            <a:endParaRPr sz="1300">
              <a:solidFill>
                <a:srgbClr val="000000"/>
              </a:solidFill>
              <a:latin typeface="Times New Roman"/>
              <a:ea typeface="Times New Roman"/>
              <a:cs typeface="Times New Roman"/>
              <a:sym typeface="Times New Roman"/>
            </a:endParaRPr>
          </a:p>
          <a:p>
            <a:pPr marL="80467" lvl="0" indent="0" algn="l" rtl="0">
              <a:lnSpc>
                <a:spcPct val="100000"/>
              </a:lnSpc>
              <a:spcBef>
                <a:spcPts val="0"/>
              </a:spcBef>
              <a:spcAft>
                <a:spcPts val="0"/>
              </a:spcAft>
              <a:buNone/>
            </a:pPr>
            <a:r>
              <a:rPr lang="en" sz="1300">
                <a:solidFill>
                  <a:srgbClr val="000000"/>
                </a:solidFill>
                <a:latin typeface="Times New Roman"/>
                <a:ea typeface="Times New Roman"/>
                <a:cs typeface="Times New Roman"/>
                <a:sym typeface="Times New Roman"/>
              </a:rPr>
              <a:t>Walt Disney- Disney Studios  </a:t>
            </a:r>
            <a:endParaRPr sz="1300">
              <a:solidFill>
                <a:srgbClr val="000000"/>
              </a:solidFill>
              <a:latin typeface="Times New Roman"/>
              <a:ea typeface="Times New Roman"/>
              <a:cs typeface="Times New Roman"/>
              <a:sym typeface="Times New Roman"/>
            </a:endParaRPr>
          </a:p>
          <a:p>
            <a:pPr marL="83058" lvl="0" indent="0" algn="l" rtl="0">
              <a:lnSpc>
                <a:spcPct val="100000"/>
              </a:lnSpc>
              <a:spcBef>
                <a:spcPts val="0"/>
              </a:spcBef>
              <a:spcAft>
                <a:spcPts val="0"/>
              </a:spcAft>
              <a:buNone/>
            </a:pPr>
            <a:r>
              <a:rPr lang="en" sz="1300">
                <a:solidFill>
                  <a:srgbClr val="000000"/>
                </a:solidFill>
                <a:latin typeface="Times New Roman"/>
                <a:ea typeface="Times New Roman"/>
                <a:cs typeface="Times New Roman"/>
                <a:sym typeface="Times New Roman"/>
              </a:rPr>
              <a:t>Thomas Monaghan- Domino's Pizza  </a:t>
            </a:r>
            <a:endParaRPr sz="1300">
              <a:solidFill>
                <a:srgbClr val="000000"/>
              </a:solidFill>
              <a:latin typeface="Times New Roman"/>
              <a:ea typeface="Times New Roman"/>
              <a:cs typeface="Times New Roman"/>
              <a:sym typeface="Times New Roman"/>
            </a:endParaRPr>
          </a:p>
          <a:p>
            <a:pPr marL="81076" lvl="0" indent="0" algn="l" rtl="0">
              <a:lnSpc>
                <a:spcPct val="100000"/>
              </a:lnSpc>
              <a:spcBef>
                <a:spcPts val="0"/>
              </a:spcBef>
              <a:spcAft>
                <a:spcPts val="0"/>
              </a:spcAft>
              <a:buNone/>
            </a:pPr>
            <a:r>
              <a:rPr lang="en" sz="1300">
                <a:solidFill>
                  <a:srgbClr val="000000"/>
                </a:solidFill>
                <a:latin typeface="Times New Roman"/>
                <a:ea typeface="Times New Roman"/>
                <a:cs typeface="Times New Roman"/>
                <a:sym typeface="Times New Roman"/>
              </a:rPr>
              <a:t>Bill Rosenberg- Dunkin Donuts  </a:t>
            </a:r>
            <a:endParaRPr sz="1300">
              <a:solidFill>
                <a:srgbClr val="000000"/>
              </a:solidFill>
              <a:latin typeface="Times New Roman"/>
              <a:ea typeface="Times New Roman"/>
              <a:cs typeface="Times New Roman"/>
              <a:sym typeface="Times New Roman"/>
            </a:endParaRPr>
          </a:p>
          <a:p>
            <a:pPr marL="81076" lvl="0" indent="0" algn="l" rtl="0">
              <a:lnSpc>
                <a:spcPct val="100000"/>
              </a:lnSpc>
              <a:spcBef>
                <a:spcPts val="0"/>
              </a:spcBef>
              <a:spcAft>
                <a:spcPts val="0"/>
              </a:spcAft>
              <a:buNone/>
            </a:pPr>
            <a:r>
              <a:rPr lang="en" sz="1300">
                <a:solidFill>
                  <a:srgbClr val="000000"/>
                </a:solidFill>
                <a:latin typeface="Times New Roman"/>
                <a:ea typeface="Times New Roman"/>
                <a:cs typeface="Times New Roman"/>
                <a:sym typeface="Times New Roman"/>
              </a:rPr>
              <a:t>Pierre Omidyar- EBay  </a:t>
            </a:r>
            <a:endParaRPr sz="1300">
              <a:solidFill>
                <a:srgbClr val="000000"/>
              </a:solidFill>
              <a:latin typeface="Times New Roman"/>
              <a:ea typeface="Times New Roman"/>
              <a:cs typeface="Times New Roman"/>
              <a:sym typeface="Times New Roman"/>
            </a:endParaRPr>
          </a:p>
          <a:p>
            <a:pPr marL="81686" lvl="0" indent="0" algn="l" rtl="0">
              <a:lnSpc>
                <a:spcPct val="100000"/>
              </a:lnSpc>
              <a:spcBef>
                <a:spcPts val="0"/>
              </a:spcBef>
              <a:spcAft>
                <a:spcPts val="0"/>
              </a:spcAft>
              <a:buNone/>
            </a:pPr>
            <a:r>
              <a:rPr lang="en" sz="1300">
                <a:solidFill>
                  <a:srgbClr val="000000"/>
                </a:solidFill>
                <a:latin typeface="Times New Roman"/>
                <a:ea typeface="Times New Roman"/>
                <a:cs typeface="Times New Roman"/>
                <a:sym typeface="Times New Roman"/>
              </a:rPr>
              <a:t>Estee Lauder- Estee Lauder Cosmetics  </a:t>
            </a:r>
            <a:endParaRPr sz="1300">
              <a:solidFill>
                <a:srgbClr val="000000"/>
              </a:solidFill>
              <a:latin typeface="Times New Roman"/>
              <a:ea typeface="Times New Roman"/>
              <a:cs typeface="Times New Roman"/>
              <a:sym typeface="Times New Roman"/>
            </a:endParaRPr>
          </a:p>
          <a:p>
            <a:pPr marL="80467" lvl="0" indent="0" algn="l" rtl="0">
              <a:lnSpc>
                <a:spcPct val="100000"/>
              </a:lnSpc>
              <a:spcBef>
                <a:spcPts val="0"/>
              </a:spcBef>
              <a:spcAft>
                <a:spcPts val="0"/>
              </a:spcAft>
              <a:buNone/>
            </a:pPr>
            <a:r>
              <a:rPr lang="en" sz="1300">
                <a:solidFill>
                  <a:srgbClr val="000000"/>
                </a:solidFill>
                <a:latin typeface="Times New Roman"/>
                <a:ea typeface="Times New Roman"/>
                <a:cs typeface="Times New Roman"/>
                <a:sym typeface="Times New Roman"/>
              </a:rPr>
              <a:t>Willy Amos- Famous Amos Cookies   </a:t>
            </a:r>
            <a:endParaRPr sz="1300">
              <a:solidFill>
                <a:srgbClr val="000000"/>
              </a:solidFill>
              <a:latin typeface="Times New Roman"/>
              <a:ea typeface="Times New Roman"/>
              <a:cs typeface="Times New Roman"/>
              <a:sym typeface="Times New Roman"/>
            </a:endParaRPr>
          </a:p>
          <a:p>
            <a:pPr marL="80924" lvl="0" indent="0" algn="l" rtl="0">
              <a:lnSpc>
                <a:spcPct val="100000"/>
              </a:lnSpc>
              <a:spcBef>
                <a:spcPts val="0"/>
              </a:spcBef>
              <a:spcAft>
                <a:spcPts val="0"/>
              </a:spcAft>
              <a:buNone/>
            </a:pPr>
            <a:r>
              <a:rPr lang="en" sz="1300">
                <a:solidFill>
                  <a:srgbClr val="000000"/>
                </a:solidFill>
                <a:latin typeface="Times New Roman"/>
                <a:ea typeface="Times New Roman"/>
                <a:cs typeface="Times New Roman"/>
                <a:sym typeface="Times New Roman"/>
              </a:rPr>
              <a:t>Fred Smith- Federal Express (FedEx)</a:t>
            </a:r>
            <a:endParaRPr sz="1300">
              <a:solidFill>
                <a:srgbClr val="000000"/>
              </a:solidFill>
              <a:latin typeface="Times New Roman"/>
              <a:ea typeface="Times New Roman"/>
              <a:cs typeface="Times New Roman"/>
              <a:sym typeface="Times New Roman"/>
            </a:endParaRPr>
          </a:p>
          <a:p>
            <a:pPr marL="81076" lvl="0" indent="0" algn="l" rtl="0">
              <a:lnSpc>
                <a:spcPct val="100000"/>
              </a:lnSpc>
              <a:spcBef>
                <a:spcPts val="0"/>
              </a:spcBef>
              <a:spcAft>
                <a:spcPts val="0"/>
              </a:spcAft>
              <a:buNone/>
            </a:pPr>
            <a:r>
              <a:rPr lang="en" sz="1300">
                <a:solidFill>
                  <a:srgbClr val="000000"/>
                </a:solidFill>
                <a:latin typeface="Times New Roman"/>
                <a:ea typeface="Times New Roman"/>
                <a:cs typeface="Times New Roman"/>
                <a:sym typeface="Times New Roman"/>
              </a:rPr>
              <a:t>Henry Ford- Ford Motor Company  </a:t>
            </a:r>
            <a:endParaRPr sz="1300">
              <a:solidFill>
                <a:srgbClr val="000000"/>
              </a:solidFill>
              <a:latin typeface="Times New Roman"/>
              <a:ea typeface="Times New Roman"/>
              <a:cs typeface="Times New Roman"/>
              <a:sym typeface="Times New Roman"/>
            </a:endParaRPr>
          </a:p>
          <a:p>
            <a:pPr marL="79705" lvl="0" indent="0" algn="l" rtl="0">
              <a:lnSpc>
                <a:spcPct val="100000"/>
              </a:lnSpc>
              <a:spcBef>
                <a:spcPts val="0"/>
              </a:spcBef>
              <a:spcAft>
                <a:spcPts val="0"/>
              </a:spcAft>
              <a:buNone/>
            </a:pPr>
            <a:r>
              <a:rPr lang="en" sz="1300">
                <a:solidFill>
                  <a:srgbClr val="000000"/>
                </a:solidFill>
                <a:latin typeface="Times New Roman"/>
                <a:ea typeface="Times New Roman"/>
                <a:cs typeface="Times New Roman"/>
                <a:sym typeface="Times New Roman"/>
              </a:rPr>
              <a:t>Alfred P. Sloan- General Motors  </a:t>
            </a:r>
            <a:endParaRPr sz="1300">
              <a:solidFill>
                <a:srgbClr val="000000"/>
              </a:solidFill>
              <a:latin typeface="Times New Roman"/>
              <a:ea typeface="Times New Roman"/>
              <a:cs typeface="Times New Roman"/>
              <a:sym typeface="Times New Roman"/>
            </a:endParaRPr>
          </a:p>
          <a:p>
            <a:pPr marL="81076" lvl="0" indent="0" algn="l" rtl="0">
              <a:lnSpc>
                <a:spcPct val="100000"/>
              </a:lnSpc>
              <a:spcBef>
                <a:spcPts val="0"/>
              </a:spcBef>
              <a:spcAft>
                <a:spcPts val="0"/>
              </a:spcAft>
              <a:buNone/>
            </a:pPr>
            <a:r>
              <a:rPr lang="en" sz="1300">
                <a:solidFill>
                  <a:srgbClr val="000000"/>
                </a:solidFill>
                <a:latin typeface="Times New Roman"/>
                <a:ea typeface="Times New Roman"/>
                <a:cs typeface="Times New Roman"/>
                <a:sym typeface="Times New Roman"/>
              </a:rPr>
              <a:t>King Gillette- Gillette Razors  </a:t>
            </a:r>
            <a:endParaRPr sz="1300">
              <a:solidFill>
                <a:srgbClr val="000000"/>
              </a:solidFill>
              <a:latin typeface="Times New Roman"/>
              <a:ea typeface="Times New Roman"/>
              <a:cs typeface="Times New Roman"/>
              <a:sym typeface="Times New Roman"/>
            </a:endParaRPr>
          </a:p>
          <a:p>
            <a:pPr marL="81686" marR="1396484" lvl="0" indent="2133" algn="l" rtl="0">
              <a:lnSpc>
                <a:spcPct val="97043"/>
              </a:lnSpc>
              <a:spcBef>
                <a:spcPts val="0"/>
              </a:spcBef>
              <a:spcAft>
                <a:spcPts val="0"/>
              </a:spcAft>
              <a:buNone/>
            </a:pPr>
            <a:r>
              <a:rPr lang="en" sz="1300">
                <a:solidFill>
                  <a:srgbClr val="000000"/>
                </a:solidFill>
                <a:latin typeface="Times New Roman"/>
                <a:ea typeface="Times New Roman"/>
                <a:cs typeface="Times New Roman"/>
                <a:sym typeface="Times New Roman"/>
              </a:rPr>
              <a:t>Joyce Hall- Hallmark Cards  </a:t>
            </a:r>
            <a:endParaRPr sz="1300">
              <a:solidFill>
                <a:srgbClr val="000000"/>
              </a:solidFill>
              <a:latin typeface="Times New Roman"/>
              <a:ea typeface="Times New Roman"/>
              <a:cs typeface="Times New Roman"/>
              <a:sym typeface="Times New Roman"/>
            </a:endParaRPr>
          </a:p>
          <a:p>
            <a:pPr marL="81076" lvl="0" indent="0" algn="l" rtl="0">
              <a:lnSpc>
                <a:spcPct val="100000"/>
              </a:lnSpc>
              <a:spcBef>
                <a:spcPts val="33"/>
              </a:spcBef>
              <a:spcAft>
                <a:spcPts val="0"/>
              </a:spcAft>
              <a:buNone/>
            </a:pPr>
            <a:r>
              <a:rPr lang="en" sz="1300">
                <a:solidFill>
                  <a:srgbClr val="000000"/>
                </a:solidFill>
                <a:latin typeface="Times New Roman"/>
                <a:ea typeface="Times New Roman"/>
                <a:cs typeface="Times New Roman"/>
                <a:sym typeface="Times New Roman"/>
              </a:rPr>
              <a:t>Milton Hershey- Hershey Chocolate  </a:t>
            </a:r>
            <a:endParaRPr sz="1300">
              <a:solidFill>
                <a:srgbClr val="000000"/>
              </a:solidFill>
              <a:latin typeface="Times New Roman"/>
              <a:ea typeface="Times New Roman"/>
              <a:cs typeface="Times New Roman"/>
              <a:sym typeface="Times New Roman"/>
            </a:endParaRPr>
          </a:p>
          <a:p>
            <a:pPr marL="83058" lvl="0" indent="0" algn="l" rtl="0">
              <a:lnSpc>
                <a:spcPct val="100000"/>
              </a:lnSpc>
              <a:spcBef>
                <a:spcPts val="0"/>
              </a:spcBef>
              <a:spcAft>
                <a:spcPts val="0"/>
              </a:spcAft>
              <a:buNone/>
            </a:pPr>
            <a:r>
              <a:rPr lang="en" sz="1300">
                <a:solidFill>
                  <a:srgbClr val="000000"/>
                </a:solidFill>
                <a:latin typeface="Times New Roman"/>
                <a:ea typeface="Times New Roman"/>
                <a:cs typeface="Times New Roman"/>
                <a:sym typeface="Times New Roman"/>
              </a:rPr>
              <a:t>Sam Moore Walton Wal-Mart  </a:t>
            </a:r>
            <a:endParaRPr sz="1300">
              <a:solidFill>
                <a:srgbClr val="000000"/>
              </a:solidFill>
              <a:latin typeface="Times New Roman"/>
              <a:ea typeface="Times New Roman"/>
              <a:cs typeface="Times New Roman"/>
              <a:sym typeface="Times New Roman"/>
            </a:endParaRPr>
          </a:p>
          <a:p>
            <a:pPr marL="81686" marR="764418" lvl="0" indent="-1219" algn="l" rtl="0">
              <a:lnSpc>
                <a:spcPct val="97043"/>
              </a:lnSpc>
              <a:spcBef>
                <a:spcPts val="0"/>
              </a:spcBef>
              <a:spcAft>
                <a:spcPts val="0"/>
              </a:spcAft>
              <a:buNone/>
            </a:pPr>
            <a:r>
              <a:rPr lang="en" sz="1300">
                <a:solidFill>
                  <a:srgbClr val="000000"/>
                </a:solidFill>
                <a:latin typeface="Times New Roman"/>
                <a:ea typeface="Times New Roman"/>
                <a:cs typeface="Times New Roman"/>
                <a:sym typeface="Times New Roman"/>
              </a:rPr>
              <a:t>Jean Nidetch Weight Watchers </a:t>
            </a:r>
            <a:endParaRPr sz="1300">
              <a:solidFill>
                <a:srgbClr val="000000"/>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sp>
        <p:nvSpPr>
          <p:cNvPr id="78" name="Google Shape;78;p16"/>
          <p:cNvSpPr txBox="1">
            <a:spLocks noGrp="1"/>
          </p:cNvSpPr>
          <p:nvPr>
            <p:ph type="body" idx="1"/>
          </p:nvPr>
        </p:nvSpPr>
        <p:spPr>
          <a:xfrm>
            <a:off x="4349525" y="971200"/>
            <a:ext cx="5230800" cy="3416400"/>
          </a:xfrm>
          <a:prstGeom prst="rect">
            <a:avLst/>
          </a:prstGeom>
        </p:spPr>
        <p:txBody>
          <a:bodyPr spcFirstLastPara="1" wrap="square" lIns="91425" tIns="91425" rIns="91425" bIns="91425" anchor="t" anchorCtr="0">
            <a:noAutofit/>
          </a:bodyPr>
          <a:lstStyle/>
          <a:p>
            <a:pPr marL="81076" marR="834307" lvl="0" indent="0" algn="l" rtl="0">
              <a:lnSpc>
                <a:spcPct val="97044"/>
              </a:lnSpc>
              <a:spcBef>
                <a:spcPts val="0"/>
              </a:spcBef>
              <a:spcAft>
                <a:spcPts val="0"/>
              </a:spcAft>
              <a:buNone/>
            </a:pPr>
            <a:r>
              <a:rPr lang="en" sz="1300">
                <a:solidFill>
                  <a:srgbClr val="000000"/>
                </a:solidFill>
                <a:latin typeface="Times New Roman"/>
                <a:ea typeface="Times New Roman"/>
                <a:cs typeface="Times New Roman"/>
                <a:sym typeface="Times New Roman"/>
              </a:rPr>
              <a:t>Harlan Sanders- Kentucky Fried Chicken  (KFC) </a:t>
            </a:r>
            <a:endParaRPr sz="1300">
              <a:solidFill>
                <a:srgbClr val="000000"/>
              </a:solidFill>
              <a:latin typeface="Times New Roman"/>
              <a:ea typeface="Times New Roman"/>
              <a:cs typeface="Times New Roman"/>
              <a:sym typeface="Times New Roman"/>
            </a:endParaRPr>
          </a:p>
          <a:p>
            <a:pPr marL="81534" marR="1787282" lvl="0" indent="0" algn="l" rtl="0">
              <a:lnSpc>
                <a:spcPct val="97044"/>
              </a:lnSpc>
              <a:spcBef>
                <a:spcPts val="0"/>
              </a:spcBef>
              <a:spcAft>
                <a:spcPts val="0"/>
              </a:spcAft>
              <a:buNone/>
            </a:pPr>
            <a:r>
              <a:rPr lang="en" sz="1300">
                <a:solidFill>
                  <a:srgbClr val="000000"/>
                </a:solidFill>
                <a:latin typeface="Times New Roman"/>
                <a:ea typeface="Times New Roman"/>
                <a:cs typeface="Times New Roman"/>
                <a:sym typeface="Times New Roman"/>
              </a:rPr>
              <a:t>Levi Strauss- Levi Strauss &amp; Co.  </a:t>
            </a:r>
            <a:endParaRPr sz="1300">
              <a:solidFill>
                <a:srgbClr val="000000"/>
              </a:solidFill>
              <a:latin typeface="Times New Roman"/>
              <a:ea typeface="Times New Roman"/>
              <a:cs typeface="Times New Roman"/>
              <a:sym typeface="Times New Roman"/>
            </a:endParaRPr>
          </a:p>
          <a:p>
            <a:pPr marL="81534" marR="1787282" lvl="0" indent="0" algn="l" rtl="0">
              <a:lnSpc>
                <a:spcPct val="97044"/>
              </a:lnSpc>
              <a:spcBef>
                <a:spcPts val="0"/>
              </a:spcBef>
              <a:spcAft>
                <a:spcPts val="0"/>
              </a:spcAft>
              <a:buNone/>
            </a:pPr>
            <a:r>
              <a:rPr lang="en" sz="1300">
                <a:solidFill>
                  <a:srgbClr val="000000"/>
                </a:solidFill>
                <a:latin typeface="Times New Roman"/>
                <a:ea typeface="Times New Roman"/>
                <a:cs typeface="Times New Roman"/>
                <a:sym typeface="Times New Roman"/>
              </a:rPr>
              <a:t>Liz Claiborne- Liz Claiborne Clothing  </a:t>
            </a:r>
            <a:endParaRPr sz="1300">
              <a:solidFill>
                <a:srgbClr val="000000"/>
              </a:solidFill>
              <a:latin typeface="Times New Roman"/>
              <a:ea typeface="Times New Roman"/>
              <a:cs typeface="Times New Roman"/>
              <a:sym typeface="Times New Roman"/>
            </a:endParaRPr>
          </a:p>
          <a:p>
            <a:pPr marL="81534" marR="1787282" lvl="0" indent="0" algn="l" rtl="0">
              <a:lnSpc>
                <a:spcPct val="97044"/>
              </a:lnSpc>
              <a:spcBef>
                <a:spcPts val="0"/>
              </a:spcBef>
              <a:spcAft>
                <a:spcPts val="0"/>
              </a:spcAft>
              <a:buNone/>
            </a:pPr>
            <a:r>
              <a:rPr lang="en" sz="1300">
                <a:solidFill>
                  <a:srgbClr val="000000"/>
                </a:solidFill>
                <a:latin typeface="Times New Roman"/>
                <a:ea typeface="Times New Roman"/>
                <a:cs typeface="Times New Roman"/>
                <a:sym typeface="Times New Roman"/>
              </a:rPr>
              <a:t>Lockheed Brothers- Lockheed Aircraft  </a:t>
            </a:r>
            <a:endParaRPr sz="1300">
              <a:solidFill>
                <a:srgbClr val="000000"/>
              </a:solidFill>
              <a:latin typeface="Times New Roman"/>
              <a:ea typeface="Times New Roman"/>
              <a:cs typeface="Times New Roman"/>
              <a:sym typeface="Times New Roman"/>
            </a:endParaRPr>
          </a:p>
          <a:p>
            <a:pPr marL="81534" marR="1787282" lvl="0" indent="0" algn="l" rtl="0">
              <a:lnSpc>
                <a:spcPct val="97044"/>
              </a:lnSpc>
              <a:spcBef>
                <a:spcPts val="0"/>
              </a:spcBef>
              <a:spcAft>
                <a:spcPts val="0"/>
              </a:spcAft>
              <a:buNone/>
            </a:pPr>
            <a:r>
              <a:rPr lang="en" sz="1300">
                <a:solidFill>
                  <a:srgbClr val="000000"/>
                </a:solidFill>
                <a:latin typeface="Times New Roman"/>
                <a:ea typeface="Times New Roman"/>
                <a:cs typeface="Times New Roman"/>
                <a:sym typeface="Times New Roman"/>
              </a:rPr>
              <a:t>J. W. Marriott- Marriott Hotels  </a:t>
            </a:r>
            <a:endParaRPr sz="1300">
              <a:solidFill>
                <a:srgbClr val="000000"/>
              </a:solidFill>
              <a:latin typeface="Times New Roman"/>
              <a:ea typeface="Times New Roman"/>
              <a:cs typeface="Times New Roman"/>
              <a:sym typeface="Times New Roman"/>
            </a:endParaRPr>
          </a:p>
          <a:p>
            <a:pPr marL="81076" marR="1908144" lvl="0" indent="0" algn="l" rtl="0">
              <a:lnSpc>
                <a:spcPct val="97043"/>
              </a:lnSpc>
              <a:spcBef>
                <a:spcPts val="33"/>
              </a:spcBef>
              <a:spcAft>
                <a:spcPts val="0"/>
              </a:spcAft>
              <a:buNone/>
            </a:pPr>
            <a:r>
              <a:rPr lang="en" sz="1300">
                <a:solidFill>
                  <a:srgbClr val="000000"/>
                </a:solidFill>
                <a:latin typeface="Times New Roman"/>
                <a:ea typeface="Times New Roman"/>
                <a:cs typeface="Times New Roman"/>
                <a:sym typeface="Times New Roman"/>
              </a:rPr>
              <a:t>Martha Stewart- Martha Stewart. Inc.  </a:t>
            </a:r>
            <a:endParaRPr sz="1300">
              <a:solidFill>
                <a:srgbClr val="000000"/>
              </a:solidFill>
              <a:latin typeface="Times New Roman"/>
              <a:ea typeface="Times New Roman"/>
              <a:cs typeface="Times New Roman"/>
              <a:sym typeface="Times New Roman"/>
            </a:endParaRPr>
          </a:p>
          <a:p>
            <a:pPr marL="81076" marR="1908144" lvl="0" indent="0" algn="l" rtl="0">
              <a:lnSpc>
                <a:spcPct val="97043"/>
              </a:lnSpc>
              <a:spcBef>
                <a:spcPts val="33"/>
              </a:spcBef>
              <a:spcAft>
                <a:spcPts val="0"/>
              </a:spcAft>
              <a:buNone/>
            </a:pPr>
            <a:r>
              <a:rPr lang="en" sz="1300">
                <a:solidFill>
                  <a:srgbClr val="000000"/>
                </a:solidFill>
                <a:latin typeface="Times New Roman"/>
                <a:ea typeface="Times New Roman"/>
                <a:cs typeface="Times New Roman"/>
                <a:sym typeface="Times New Roman"/>
              </a:rPr>
              <a:t>Mary Kay Ash- Mary Kay Cosmetics  </a:t>
            </a:r>
            <a:endParaRPr sz="1300">
              <a:solidFill>
                <a:srgbClr val="000000"/>
              </a:solidFill>
              <a:latin typeface="Times New Roman"/>
              <a:ea typeface="Times New Roman"/>
              <a:cs typeface="Times New Roman"/>
              <a:sym typeface="Times New Roman"/>
            </a:endParaRPr>
          </a:p>
          <a:p>
            <a:pPr marL="81076" marR="1908144" lvl="0" indent="0" algn="l" rtl="0">
              <a:lnSpc>
                <a:spcPct val="97043"/>
              </a:lnSpc>
              <a:spcBef>
                <a:spcPts val="33"/>
              </a:spcBef>
              <a:spcAft>
                <a:spcPts val="0"/>
              </a:spcAft>
              <a:buNone/>
            </a:pPr>
            <a:r>
              <a:rPr lang="en" sz="1300">
                <a:solidFill>
                  <a:srgbClr val="000000"/>
                </a:solidFill>
                <a:latin typeface="Times New Roman"/>
                <a:ea typeface="Times New Roman"/>
                <a:cs typeface="Times New Roman"/>
                <a:sym typeface="Times New Roman"/>
              </a:rPr>
              <a:t>Ray Kroc- McDonalds   </a:t>
            </a:r>
            <a:endParaRPr sz="1300">
              <a:solidFill>
                <a:srgbClr val="000000"/>
              </a:solidFill>
              <a:latin typeface="Times New Roman"/>
              <a:ea typeface="Times New Roman"/>
              <a:cs typeface="Times New Roman"/>
              <a:sym typeface="Times New Roman"/>
            </a:endParaRPr>
          </a:p>
          <a:p>
            <a:pPr marL="81076" marR="1948628" lvl="0" indent="609" algn="l" rtl="0">
              <a:lnSpc>
                <a:spcPct val="97044"/>
              </a:lnSpc>
              <a:spcBef>
                <a:spcPts val="33"/>
              </a:spcBef>
              <a:spcAft>
                <a:spcPts val="0"/>
              </a:spcAft>
              <a:buNone/>
            </a:pPr>
            <a:r>
              <a:rPr lang="en" sz="1300">
                <a:solidFill>
                  <a:srgbClr val="000000"/>
                </a:solidFill>
                <a:latin typeface="Times New Roman"/>
                <a:ea typeface="Times New Roman"/>
                <a:cs typeface="Times New Roman"/>
                <a:sym typeface="Times New Roman"/>
              </a:rPr>
              <a:t>Bill Gates-  Microsoft   </a:t>
            </a:r>
            <a:endParaRPr sz="1300">
              <a:solidFill>
                <a:srgbClr val="000000"/>
              </a:solidFill>
              <a:latin typeface="Times New Roman"/>
              <a:ea typeface="Times New Roman"/>
              <a:cs typeface="Times New Roman"/>
              <a:sym typeface="Times New Roman"/>
            </a:endParaRPr>
          </a:p>
          <a:p>
            <a:pPr marL="81076" marR="1969869" lvl="0" indent="0" algn="l" rtl="0">
              <a:lnSpc>
                <a:spcPct val="97044"/>
              </a:lnSpc>
              <a:spcBef>
                <a:spcPts val="0"/>
              </a:spcBef>
              <a:spcAft>
                <a:spcPts val="0"/>
              </a:spcAft>
              <a:buNone/>
            </a:pPr>
            <a:r>
              <a:rPr lang="en" sz="1300">
                <a:solidFill>
                  <a:srgbClr val="000000"/>
                </a:solidFill>
                <a:latin typeface="Times New Roman"/>
                <a:ea typeface="Times New Roman"/>
                <a:cs typeface="Times New Roman"/>
                <a:sym typeface="Times New Roman"/>
              </a:rPr>
              <a:t>Robert Pittman- MTV  </a:t>
            </a:r>
            <a:endParaRPr sz="1300">
              <a:solidFill>
                <a:srgbClr val="000000"/>
              </a:solidFill>
              <a:latin typeface="Times New Roman"/>
              <a:ea typeface="Times New Roman"/>
              <a:cs typeface="Times New Roman"/>
              <a:sym typeface="Times New Roman"/>
            </a:endParaRPr>
          </a:p>
          <a:p>
            <a:pPr marL="81686" lvl="0" indent="0" algn="l" rtl="0">
              <a:lnSpc>
                <a:spcPct val="100000"/>
              </a:lnSpc>
              <a:spcBef>
                <a:spcPts val="33"/>
              </a:spcBef>
              <a:spcAft>
                <a:spcPts val="0"/>
              </a:spcAft>
              <a:buNone/>
            </a:pPr>
            <a:r>
              <a:rPr lang="en" sz="1300">
                <a:solidFill>
                  <a:srgbClr val="000000"/>
                </a:solidFill>
                <a:latin typeface="Times New Roman"/>
                <a:ea typeface="Times New Roman"/>
                <a:cs typeface="Times New Roman"/>
                <a:sym typeface="Times New Roman"/>
              </a:rPr>
              <a:t>Edwin Land- Polaroid Camera </a:t>
            </a:r>
            <a:endParaRPr sz="1300">
              <a:solidFill>
                <a:srgbClr val="000000"/>
              </a:solidFill>
              <a:latin typeface="Times New Roman"/>
              <a:ea typeface="Times New Roman"/>
              <a:cs typeface="Times New Roman"/>
              <a:sym typeface="Times New Roman"/>
            </a:endParaRPr>
          </a:p>
          <a:p>
            <a:pPr marL="81076" lvl="0" indent="0" algn="l" rtl="0">
              <a:lnSpc>
                <a:spcPct val="100000"/>
              </a:lnSpc>
              <a:spcBef>
                <a:spcPts val="0"/>
              </a:spcBef>
              <a:spcAft>
                <a:spcPts val="0"/>
              </a:spcAft>
              <a:buNone/>
            </a:pPr>
            <a:r>
              <a:rPr lang="en" sz="1300">
                <a:solidFill>
                  <a:srgbClr val="000000"/>
                </a:solidFill>
                <a:latin typeface="Times New Roman"/>
                <a:ea typeface="Times New Roman"/>
                <a:cs typeface="Times New Roman"/>
                <a:sym typeface="Times New Roman"/>
              </a:rPr>
              <a:t>Richard W. Sears- Sears  </a:t>
            </a:r>
            <a:endParaRPr sz="1300">
              <a:solidFill>
                <a:srgbClr val="000000"/>
              </a:solidFill>
              <a:latin typeface="Times New Roman"/>
              <a:ea typeface="Times New Roman"/>
              <a:cs typeface="Times New Roman"/>
              <a:sym typeface="Times New Roman"/>
            </a:endParaRPr>
          </a:p>
          <a:p>
            <a:pPr marL="81686" marR="2036958" lvl="0" indent="-609" algn="l" rtl="0">
              <a:lnSpc>
                <a:spcPct val="97044"/>
              </a:lnSpc>
              <a:spcBef>
                <a:spcPts val="0"/>
              </a:spcBef>
              <a:spcAft>
                <a:spcPts val="0"/>
              </a:spcAft>
              <a:buNone/>
            </a:pPr>
            <a:r>
              <a:rPr lang="en" sz="1300">
                <a:solidFill>
                  <a:srgbClr val="000000"/>
                </a:solidFill>
                <a:latin typeface="Times New Roman"/>
                <a:ea typeface="Times New Roman"/>
                <a:cs typeface="Times New Roman"/>
                <a:sym typeface="Times New Roman"/>
              </a:rPr>
              <a:t>Herb Kelleher- Southwest Airlines  </a:t>
            </a:r>
            <a:endParaRPr sz="1300">
              <a:solidFill>
                <a:srgbClr val="000000"/>
              </a:solidFill>
              <a:latin typeface="Times New Roman"/>
              <a:ea typeface="Times New Roman"/>
              <a:cs typeface="Times New Roman"/>
              <a:sym typeface="Times New Roman"/>
            </a:endParaRPr>
          </a:p>
          <a:p>
            <a:pPr marL="81686" marR="2036958" lvl="0" indent="-609" algn="l" rtl="0">
              <a:lnSpc>
                <a:spcPct val="97044"/>
              </a:lnSpc>
              <a:spcBef>
                <a:spcPts val="0"/>
              </a:spcBef>
              <a:spcAft>
                <a:spcPts val="0"/>
              </a:spcAft>
              <a:buNone/>
            </a:pPr>
            <a:r>
              <a:rPr lang="en" sz="1300">
                <a:solidFill>
                  <a:srgbClr val="000000"/>
                </a:solidFill>
                <a:latin typeface="Times New Roman"/>
                <a:ea typeface="Times New Roman"/>
                <a:cs typeface="Times New Roman"/>
                <a:sym typeface="Times New Roman"/>
              </a:rPr>
              <a:t>John D. Rockefeller- Standard Oil  </a:t>
            </a:r>
            <a:endParaRPr sz="1300">
              <a:solidFill>
                <a:srgbClr val="000000"/>
              </a:solidFill>
              <a:latin typeface="Times New Roman"/>
              <a:ea typeface="Times New Roman"/>
              <a:cs typeface="Times New Roman"/>
              <a:sym typeface="Times New Roman"/>
            </a:endParaRPr>
          </a:p>
          <a:p>
            <a:pPr marL="81076" lvl="0" indent="0" algn="l" rtl="0">
              <a:lnSpc>
                <a:spcPct val="100000"/>
              </a:lnSpc>
              <a:spcBef>
                <a:spcPts val="33"/>
              </a:spcBef>
              <a:spcAft>
                <a:spcPts val="0"/>
              </a:spcAft>
              <a:buNone/>
            </a:pPr>
            <a:r>
              <a:rPr lang="en" sz="1300">
                <a:solidFill>
                  <a:srgbClr val="000000"/>
                </a:solidFill>
                <a:latin typeface="Times New Roman"/>
                <a:ea typeface="Times New Roman"/>
                <a:cs typeface="Times New Roman"/>
                <a:sym typeface="Times New Roman"/>
              </a:rPr>
              <a:t>Howard Schultz- Starbucks  </a:t>
            </a:r>
            <a:endParaRPr sz="1300">
              <a:solidFill>
                <a:srgbClr val="000000"/>
              </a:solidFill>
              <a:latin typeface="Times New Roman"/>
              <a:ea typeface="Times New Roman"/>
              <a:cs typeface="Times New Roman"/>
              <a:sym typeface="Times New Roman"/>
            </a:endParaRPr>
          </a:p>
          <a:p>
            <a:pPr marL="80924" lvl="0" indent="0" algn="l" rtl="0">
              <a:lnSpc>
                <a:spcPct val="100000"/>
              </a:lnSpc>
              <a:spcBef>
                <a:spcPts val="0"/>
              </a:spcBef>
              <a:spcAft>
                <a:spcPts val="0"/>
              </a:spcAft>
              <a:buNone/>
            </a:pPr>
            <a:r>
              <a:rPr lang="en" sz="1300">
                <a:solidFill>
                  <a:srgbClr val="000000"/>
                </a:solidFill>
                <a:latin typeface="Times New Roman"/>
                <a:ea typeface="Times New Roman"/>
                <a:cs typeface="Times New Roman"/>
                <a:sym typeface="Times New Roman"/>
              </a:rPr>
              <a:t>Fred DeLuca- Subway  </a:t>
            </a:r>
            <a:endParaRPr sz="1300">
              <a:solidFill>
                <a:srgbClr val="000000"/>
              </a:solidFill>
              <a:latin typeface="Times New Roman"/>
              <a:ea typeface="Times New Roman"/>
              <a:cs typeface="Times New Roman"/>
              <a:sym typeface="Times New Roman"/>
            </a:endParaRPr>
          </a:p>
          <a:p>
            <a:pPr marL="81076" marR="1547719" lvl="0" indent="-609" algn="l" rtl="0">
              <a:lnSpc>
                <a:spcPct val="97043"/>
              </a:lnSpc>
              <a:spcBef>
                <a:spcPts val="0"/>
              </a:spcBef>
              <a:spcAft>
                <a:spcPts val="0"/>
              </a:spcAft>
              <a:buNone/>
            </a:pPr>
            <a:r>
              <a:rPr lang="en" sz="1300">
                <a:solidFill>
                  <a:srgbClr val="000000"/>
                </a:solidFill>
                <a:latin typeface="Times New Roman"/>
                <a:ea typeface="Times New Roman"/>
                <a:cs typeface="Times New Roman"/>
                <a:sym typeface="Times New Roman"/>
              </a:rPr>
              <a:t>Donald Trump- Trump Enterprises  </a:t>
            </a:r>
            <a:endParaRPr sz="1300">
              <a:solidFill>
                <a:srgbClr val="000000"/>
              </a:solidFill>
              <a:latin typeface="Times New Roman"/>
              <a:ea typeface="Times New Roman"/>
              <a:cs typeface="Times New Roman"/>
              <a:sym typeface="Times New Roman"/>
            </a:endParaRPr>
          </a:p>
          <a:p>
            <a:pPr marL="81076" marR="1547719" lvl="0" indent="-609" algn="l" rtl="0">
              <a:lnSpc>
                <a:spcPct val="97043"/>
              </a:lnSpc>
              <a:spcBef>
                <a:spcPts val="0"/>
              </a:spcBef>
              <a:spcAft>
                <a:spcPts val="0"/>
              </a:spcAft>
              <a:buNone/>
            </a:pPr>
            <a:r>
              <a:rPr lang="en" sz="1300">
                <a:solidFill>
                  <a:srgbClr val="000000"/>
                </a:solidFill>
                <a:latin typeface="Times New Roman"/>
                <a:ea typeface="Times New Roman"/>
                <a:cs typeface="Times New Roman"/>
                <a:sym typeface="Times New Roman"/>
              </a:rPr>
              <a:t>Ted Turner- Turner Broadcasting, CNN  </a:t>
            </a:r>
            <a:endParaRPr sz="1300">
              <a:solidFill>
                <a:srgbClr val="000000"/>
              </a:solidFill>
              <a:latin typeface="Times New Roman"/>
              <a:ea typeface="Times New Roman"/>
              <a:cs typeface="Times New Roman"/>
              <a:sym typeface="Times New Roman"/>
            </a:endParaRPr>
          </a:p>
          <a:p>
            <a:pPr marL="0" marR="1547719" lvl="0" indent="0" algn="l" rtl="0">
              <a:lnSpc>
                <a:spcPct val="97043"/>
              </a:lnSpc>
              <a:spcBef>
                <a:spcPts val="0"/>
              </a:spcBef>
              <a:spcAft>
                <a:spcPts val="0"/>
              </a:spcAft>
              <a:buNone/>
            </a:pPr>
            <a:r>
              <a:rPr lang="en" sz="1300">
                <a:solidFill>
                  <a:srgbClr val="000000"/>
                </a:solidFill>
                <a:latin typeface="Times New Roman"/>
                <a:ea typeface="Times New Roman"/>
                <a:cs typeface="Times New Roman"/>
                <a:sym typeface="Times New Roman"/>
              </a:rPr>
              <a:t>  James Casey- UPS   </a:t>
            </a:r>
            <a:endParaRPr sz="1300">
              <a:solidFill>
                <a:srgbClr val="000000"/>
              </a:solidFill>
              <a:latin typeface="Times New Roman"/>
              <a:ea typeface="Times New Roman"/>
              <a:cs typeface="Times New Roman"/>
              <a:sym typeface="Times New Roman"/>
            </a:endParaRPr>
          </a:p>
          <a:p>
            <a:pPr marL="81076" lvl="0" indent="0" algn="l" rtl="0">
              <a:lnSpc>
                <a:spcPct val="100000"/>
              </a:lnSpc>
              <a:spcBef>
                <a:spcPts val="0"/>
              </a:spcBef>
              <a:spcAft>
                <a:spcPts val="0"/>
              </a:spcAft>
              <a:buNone/>
            </a:pPr>
            <a:r>
              <a:rPr lang="en" sz="1300">
                <a:solidFill>
                  <a:srgbClr val="000000"/>
                </a:solidFill>
                <a:latin typeface="Times New Roman"/>
                <a:ea typeface="Times New Roman"/>
                <a:cs typeface="Times New Roman"/>
                <a:sym typeface="Times New Roman"/>
              </a:rPr>
              <a:t>Robert Vlasic Vlasic Pickles  </a:t>
            </a:r>
            <a:endParaRPr sz="1300">
              <a:solidFill>
                <a:srgbClr val="000000"/>
              </a:solidFill>
              <a:latin typeface="Times New Roman"/>
              <a:ea typeface="Times New Roman"/>
              <a:cs typeface="Times New Roman"/>
              <a:sym typeface="Times New Roman"/>
            </a:endParaRPr>
          </a:p>
          <a:p>
            <a:pPr marL="80467" marR="764418" lvl="0" indent="0" algn="l" rtl="0">
              <a:lnSpc>
                <a:spcPct val="97043"/>
              </a:lnSpc>
              <a:spcBef>
                <a:spcPts val="0"/>
              </a:spcBef>
              <a:spcAft>
                <a:spcPts val="0"/>
              </a:spcAft>
              <a:buNone/>
            </a:pPr>
            <a:endParaRPr sz="1200">
              <a:solidFill>
                <a:srgbClr val="000000"/>
              </a:solidFill>
              <a:latin typeface="Times New Roman"/>
              <a:ea typeface="Times New Roman"/>
              <a:cs typeface="Times New Roman"/>
              <a:sym typeface="Times New Roman"/>
            </a:endParaRPr>
          </a:p>
          <a:p>
            <a:pPr marL="83058" lvl="0" indent="0" algn="l" rtl="0">
              <a:lnSpc>
                <a:spcPct val="100000"/>
              </a:lnSpc>
              <a:spcBef>
                <a:spcPts val="0"/>
              </a:spcBef>
              <a:spcAft>
                <a:spcPts val="0"/>
              </a:spcAft>
              <a:buNone/>
            </a:pPr>
            <a:r>
              <a:rPr lang="en" sz="1200">
                <a:solidFill>
                  <a:srgbClr val="000000"/>
                </a:solidFill>
                <a:latin typeface="Times New Roman"/>
                <a:ea typeface="Times New Roman"/>
                <a:cs typeface="Times New Roman"/>
                <a:sym typeface="Times New Roman"/>
              </a:rPr>
              <a:t> </a:t>
            </a:r>
            <a:endParaRPr sz="1200">
              <a:solidFill>
                <a:srgbClr val="000000"/>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Technical Entrepreneurs</a:t>
            </a:r>
            <a:endParaRPr/>
          </a:p>
        </p:txBody>
      </p:sp>
      <p:sp>
        <p:nvSpPr>
          <p:cNvPr id="84" name="Google Shape;84;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These individuals have a strong technical orientation. They love inventing things and developing ideas for new products. Developing new markets and even new industries based on state-of-the-art technologies are generally the goal of those with technical orientation. The creation of an organization is merely the means to achieving their goals, not an end in itself.</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Organization Builders</a:t>
            </a:r>
            <a:endParaRPr/>
          </a:p>
        </p:txBody>
      </p:sp>
      <p:sp>
        <p:nvSpPr>
          <p:cNvPr id="90" name="Google Shape;90;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Some entrepreneurs start their own businesses because they like to build organizations. These organization builders generally have skills in developing people, systems and structures. Such entrepreneurs also generally enjoy working with people and using power and influence, in contrast to the technical entrepreneur, who often prefers working alone and dislikes “playing politics.”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Deal makers</a:t>
            </a:r>
            <a:endParaRPr/>
          </a:p>
        </p:txBody>
      </p:sp>
      <p:sp>
        <p:nvSpPr>
          <p:cNvPr id="96" name="Google Shape;96;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Deal makers enjoy making the initial deal to start a new venture and often enjoy some start-up activities. However, unlike the organization builders, they dislike having to manage and commit themselves to an organization over the long run.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Small Business vs Entrepreneurial </a:t>
            </a:r>
            <a:endParaRPr/>
          </a:p>
        </p:txBody>
      </p:sp>
      <p:sp>
        <p:nvSpPr>
          <p:cNvPr id="102" name="Google Shape;102;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111111"/>
                </a:solidFill>
                <a:highlight>
                  <a:srgbClr val="FFFFFF"/>
                </a:highlight>
                <a:latin typeface="Arial"/>
                <a:ea typeface="Arial"/>
                <a:cs typeface="Arial"/>
                <a:sym typeface="Arial"/>
              </a:rPr>
              <a:t>Small businesses usually deal with known and established products and services, while entrepreneurial ventures focus on new, innovative offerings. Because of this, small business owners tend to deal with known risks and entrepreneurs face unknown risks.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a:t>
            </a:r>
            <a:endParaRPr/>
          </a:p>
        </p:txBody>
      </p:sp>
      <p:sp>
        <p:nvSpPr>
          <p:cNvPr id="108" name="Google Shape;108;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James Watt did not invent the steam engine. He was an English mechanic who designed a condenser that helped perfect and improve the steam engine. Watt was a mechanic trying to repair a steam engine built by Thomas Newcomen in about 1712. The machine was slow, bulky and powerless. Watt’s condenser enabled the steam engine to double the power. Watt then obtained patents and financial backing and began manufacturing his improved engine in 1769.</a:t>
            </a:r>
            <a:endParaRPr/>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1359</Words>
  <Application>Microsoft Office PowerPoint</Application>
  <PresentationFormat>On-screen Show (16:9)</PresentationFormat>
  <Paragraphs>92</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Proxima Nova</vt:lpstr>
      <vt:lpstr>Arial</vt:lpstr>
      <vt:lpstr>Alfa Slab One</vt:lpstr>
      <vt:lpstr>Times New Roman</vt:lpstr>
      <vt:lpstr>Gameday</vt:lpstr>
      <vt:lpstr>Entrepreneurship</vt:lpstr>
      <vt:lpstr>Definition of an Entrepreneur </vt:lpstr>
      <vt:lpstr>Entrepreneur Characteristics</vt:lpstr>
      <vt:lpstr>Famous Entrepreneurs</vt:lpstr>
      <vt:lpstr>Technical Entrepreneurs</vt:lpstr>
      <vt:lpstr>Organization Builders</vt:lpstr>
      <vt:lpstr>Deal makers</vt:lpstr>
      <vt:lpstr>Small Business vs Entrepreneurial </vt:lpstr>
      <vt:lpstr>Example </vt:lpstr>
      <vt:lpstr>Observation:</vt:lpstr>
      <vt:lpstr>Traits</vt:lpstr>
      <vt:lpstr>Traits</vt:lpstr>
      <vt:lpstr>Traits</vt:lpstr>
      <vt:lpstr>A couple of statistics </vt:lpstr>
      <vt:lpstr>Do you have what it takes?</vt:lpstr>
      <vt:lpstr>Are you Santa or an elf?</vt:lpstr>
      <vt:lpstr>What is your relationship with money?</vt:lpstr>
      <vt:lpstr>Are you comfortable flying blind?</vt:lpstr>
      <vt:lpstr>Are you ready to commit?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Entrepreneurship</dc:title>
  <dc:creator>Jones, Tammy</dc:creator>
  <cp:lastModifiedBy>Jones, Tammy</cp:lastModifiedBy>
  <cp:revision>1</cp:revision>
  <dcterms:modified xsi:type="dcterms:W3CDTF">2021-11-12T17:17:31Z</dcterms:modified>
</cp:coreProperties>
</file>